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8" r:id="rId4"/>
    <p:sldId id="259" r:id="rId5"/>
    <p:sldId id="260" r:id="rId6"/>
    <p:sldId id="261" r:id="rId7"/>
    <p:sldId id="268" r:id="rId8"/>
    <p:sldId id="267" r:id="rId9"/>
    <p:sldId id="266" r:id="rId10"/>
    <p:sldId id="263" r:id="rId11"/>
    <p:sldId id="264" r:id="rId12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1C2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97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700D72B-80A3-4D57-A6C2-A4E1098C0F4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6805C0-84F1-418F-8EBA-BC7B9890656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4F75B2-6169-4450-AAB6-09350CCD90B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FBC515-C60E-463E-A8B6-F80E65F4731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696C08-F671-48CF-B703-3465290B04A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589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24BFF1-EE83-4B2A-A444-A8272C3A3D4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696C08-F671-48CF-B703-3465290B04A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8AB0F1-BC1C-421F-9ACB-58396F0EB21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A031E7-4EC0-4272-BDBC-ECD49ADAD5F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BD8771-DAB7-40F5-89DE-88C832844D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5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/>
              <a:t>오늘 하루 </a:t>
            </a:r>
            <a:r>
              <a:rPr lang="ko-KR" altLang="en-US" sz="3200" dirty="0" err="1"/>
              <a:t>어땠어요</a:t>
            </a:r>
            <a:r>
              <a:rPr lang="ko-KR" altLang="en-US" sz="3200" dirty="0"/>
              <a:t>?' 제가 그 표현을 공유할 때 그것은 자연적, 영적 상호 강화의 전략적 순간을 의미합니다. 왜냐면 여기서는 커플끼리 커플이 되는 이유에 대해 이야기를 나누며 시간을 보내고 싶고,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BD8771-DAB7-40F5-89DE-88C832844D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77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BD8771-DAB7-40F5-89DE-88C832844D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327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wav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audio" Target="../media/media2.wav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wav"/><Relationship Id="rId7" Type="http://schemas.openxmlformats.org/officeDocument/2006/relationships/image" Target="../media/image1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audio" Target="../media/media4.wav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" name="Shape 1"/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46" name="Image 0" descr="preencoded.png"/>
          <p:cNvPicPr/>
          <p:nvPr/>
        </p:nvPicPr>
        <p:blipFill>
          <a:blip r:embed="rId3"/>
          <a:stretch/>
        </p:blipFill>
        <p:spPr>
          <a:xfrm>
            <a:off x="-756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6319440" y="2331720"/>
            <a:ext cx="7477200" cy="191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7546"/>
              </a:lnSpc>
              <a:buNone/>
              <a:tabLst>
                <a:tab pos="0" algn="l"/>
              </a:tabLst>
            </a:pPr>
            <a:r>
              <a:rPr lang="zh-CN" sz="6030" b="0" strike="noStrike" spc="-182">
                <a:solidFill>
                  <a:srgbClr val="FBF3FA"/>
                </a:solidFill>
                <a:latin typeface="Fira Mono"/>
                <a:ea typeface="Fira Mono"/>
              </a:rPr>
              <a:t>음성 인식 및 응답 </a:t>
            </a:r>
            <a:r>
              <a:rPr lang="en-US" sz="6030" b="0" strike="noStrike" spc="-182">
                <a:solidFill>
                  <a:srgbClr val="FBF3FA"/>
                </a:solidFill>
                <a:latin typeface="Fira Mono"/>
                <a:ea typeface="Fira Mono"/>
              </a:rPr>
              <a:t>AI </a:t>
            </a:r>
            <a:r>
              <a:rPr lang="zh-CN" sz="6030" b="0" strike="noStrike" spc="-182">
                <a:solidFill>
                  <a:srgbClr val="FBF3FA"/>
                </a:solidFill>
                <a:latin typeface="Fira Mono"/>
                <a:ea typeface="Fira Mono"/>
              </a:rPr>
              <a:t>시스템</a:t>
            </a:r>
            <a:endParaRPr lang="en-US" sz="6030" b="0" strike="noStrike" spc="-1"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6319440" y="4581360"/>
            <a:ext cx="7477200" cy="66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0D6DE"/>
                </a:solidFill>
                <a:latin typeface="Fira Sans"/>
                <a:ea typeface="Fira Sans"/>
              </a:rPr>
              <a:t> </a:t>
            </a:r>
            <a:endParaRPr lang="en-US" sz="1750" b="0" strike="noStrike" spc="-1">
              <a:latin typeface="Arial"/>
            </a:endParaRPr>
          </a:p>
        </p:txBody>
      </p:sp>
      <p:sp>
        <p:nvSpPr>
          <p:cNvPr id="49" name="Shape 4"/>
          <p:cNvSpPr/>
          <p:nvPr/>
        </p:nvSpPr>
        <p:spPr>
          <a:xfrm>
            <a:off x="6319440" y="5497920"/>
            <a:ext cx="354960" cy="354960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0" name="Text 5"/>
          <p:cNvSpPr/>
          <p:nvPr/>
        </p:nvSpPr>
        <p:spPr>
          <a:xfrm>
            <a:off x="6786000" y="5503320"/>
            <a:ext cx="2253600" cy="38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3061"/>
              </a:lnSpc>
              <a:buNone/>
              <a:tabLst>
                <a:tab pos="0" algn="l"/>
              </a:tabLst>
            </a:pPr>
            <a:r>
              <a:rPr lang="en-US" sz="2190" b="1" strike="noStrike" spc="-35">
                <a:solidFill>
                  <a:srgbClr val="E0D6DE"/>
                </a:solidFill>
                <a:latin typeface="Fira Sans"/>
                <a:ea typeface="Fira Sans"/>
              </a:rPr>
              <a:t>by JeaYoung YEOM, Gibeom KIM</a:t>
            </a:r>
            <a:endParaRPr lang="en-US" sz="21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9" name="Text 2"/>
          <p:cNvSpPr/>
          <p:nvPr/>
        </p:nvSpPr>
        <p:spPr>
          <a:xfrm>
            <a:off x="810540" y="402720"/>
            <a:ext cx="800892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40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프로젝트 성과 및 향후 발전 방향</a:t>
            </a:r>
            <a:endParaRPr lang="en-US" sz="4400" b="0" strike="noStrike" spc="-1" dirty="0">
              <a:latin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9B6625-7821-C64E-2561-57EC75FD3F24}"/>
              </a:ext>
            </a:extLst>
          </p:cNvPr>
          <p:cNvGrpSpPr/>
          <p:nvPr/>
        </p:nvGrpSpPr>
        <p:grpSpPr>
          <a:xfrm>
            <a:off x="246185" y="1426676"/>
            <a:ext cx="5594545" cy="4356904"/>
            <a:chOff x="2371680" y="3227765"/>
            <a:chExt cx="3295440" cy="2557733"/>
          </a:xfrm>
        </p:grpSpPr>
        <p:pic>
          <p:nvPicPr>
            <p:cNvPr id="130" name="Image 0" descr="preencoded.png"/>
            <p:cNvPicPr/>
            <p:nvPr/>
          </p:nvPicPr>
          <p:blipFill>
            <a:blip r:embed="rId3"/>
            <a:stretch/>
          </p:blipFill>
          <p:spPr>
            <a:xfrm>
              <a:off x="2398745" y="3227765"/>
              <a:ext cx="555120" cy="555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" name="Text 3"/>
            <p:cNvSpPr/>
            <p:nvPr/>
          </p:nvSpPr>
          <p:spPr>
            <a:xfrm>
              <a:off x="2398745" y="4005365"/>
              <a:ext cx="277704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zh-CN" sz="320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프로젝트 성과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132" name="Text 4"/>
            <p:cNvSpPr/>
            <p:nvPr/>
          </p:nvSpPr>
          <p:spPr>
            <a:xfrm>
              <a:off x="2371680" y="4357089"/>
              <a:ext cx="3295440" cy="142840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50000"/>
                </a:lnSpc>
                <a:tabLst>
                  <a:tab pos="0" algn="l"/>
                </a:tabLst>
              </a:pPr>
              <a:r>
                <a:rPr 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1. </a:t>
              </a:r>
              <a:r>
                <a:rPr lang="ko-KR" altLang="en-US" sz="2400" spc="-35" dirty="0" err="1">
                  <a:solidFill>
                    <a:srgbClr val="E0D6DE"/>
                  </a:solidFill>
                  <a:latin typeface="Fira Sans"/>
                  <a:ea typeface="Fira Sans"/>
                </a:rPr>
                <a:t>경량화하여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 임베디드에 집약할 수 있을 가능성을 발견</a:t>
              </a:r>
              <a:endParaRPr lang="en-US" altLang="ko-KR" sz="2400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ct val="150000"/>
                </a:lnSpc>
                <a:tabLst>
                  <a:tab pos="0" algn="l"/>
                </a:tabLst>
              </a:pPr>
              <a:r>
                <a:rPr lang="en-US" altLang="ko-KR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2. 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추후 프로젝트에 유동적으로 해당 개발 모듈 삽입 가능</a:t>
              </a:r>
              <a:endParaRPr lang="en-US" altLang="ko-KR" sz="2400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ts val="2625"/>
                </a:lnSpc>
                <a:tabLst>
                  <a:tab pos="0" algn="l"/>
                </a:tabLst>
              </a:pPr>
              <a:endParaRPr lang="en-US" sz="2400" b="0" strike="noStrike" spc="-1" dirty="0">
                <a:latin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DDB4A7-14A0-F32D-62C3-2244AD221917}"/>
              </a:ext>
            </a:extLst>
          </p:cNvPr>
          <p:cNvGrpSpPr/>
          <p:nvPr/>
        </p:nvGrpSpPr>
        <p:grpSpPr>
          <a:xfrm>
            <a:off x="6826520" y="1426676"/>
            <a:ext cx="5594545" cy="4355304"/>
            <a:chOff x="2371680" y="3228704"/>
            <a:chExt cx="3295440" cy="2556794"/>
          </a:xfrm>
        </p:grpSpPr>
        <p:pic>
          <p:nvPicPr>
            <p:cNvPr id="16" name="Image 0" descr="별 단색으로 채워진">
              <a:extLst>
                <a:ext uri="{FF2B5EF4-FFF2-40B4-BE49-F238E27FC236}">
                  <a16:creationId xmlns:a16="http://schemas.microsoft.com/office/drawing/2014/main" id="{D5A78A7E-2CBD-5F5D-232C-D5DE3BF45E6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398745" y="3228704"/>
              <a:ext cx="555120" cy="553242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0159217F-48D3-C8DD-B75D-DDB92125F7E0}"/>
                </a:ext>
              </a:extLst>
            </p:cNvPr>
            <p:cNvSpPr/>
            <p:nvPr/>
          </p:nvSpPr>
          <p:spPr>
            <a:xfrm>
              <a:off x="2398745" y="4005365"/>
              <a:ext cx="277704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3200" spc="-66" dirty="0">
                  <a:solidFill>
                    <a:srgbClr val="FBF3FA"/>
                  </a:solidFill>
                  <a:latin typeface="Fira Mono"/>
                </a:rPr>
                <a:t>향후 발전 방향</a:t>
              </a:r>
              <a:endParaRPr lang="en-US" sz="3200" b="0" strike="noStrike" spc="-1" dirty="0">
                <a:latin typeface="Arial"/>
              </a:endParaRPr>
            </a:p>
          </p:txBody>
        </p:sp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C9C8CEC9-2A93-D6C3-3C6E-E94282C9FBB1}"/>
                </a:ext>
              </a:extLst>
            </p:cNvPr>
            <p:cNvSpPr/>
            <p:nvPr/>
          </p:nvSpPr>
          <p:spPr>
            <a:xfrm>
              <a:off x="2371680" y="4357089"/>
              <a:ext cx="3295440" cy="142840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50000"/>
                </a:lnSpc>
                <a:tabLst>
                  <a:tab pos="0" algn="l"/>
                </a:tabLst>
              </a:pPr>
              <a:r>
                <a:rPr 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1. 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음성 </a:t>
              </a:r>
              <a:r>
                <a:rPr lang="en-US" altLang="ko-KR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-&gt; 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텍스트 변환 과정에 대한 모델 검토로 변환 과정 성능 개편</a:t>
              </a:r>
              <a:r>
                <a:rPr 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 </a:t>
              </a:r>
            </a:p>
            <a:p>
              <a:pPr>
                <a:lnSpc>
                  <a:spcPct val="150000"/>
                </a:lnSpc>
                <a:tabLst>
                  <a:tab pos="0" algn="l"/>
                </a:tabLst>
              </a:pPr>
              <a:r>
                <a:rPr lang="en-US" altLang="ko-KR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2. 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더 성능이 좋은 </a:t>
              </a:r>
              <a:r>
                <a:rPr lang="en-US" altLang="ko-KR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LLM 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모델 검토로</a:t>
              </a:r>
              <a:endParaRPr lang="en-US" altLang="ko-KR" sz="2400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ct val="150000"/>
                </a:lnSpc>
                <a:tabLst>
                  <a:tab pos="0" algn="l"/>
                </a:tabLst>
              </a:pP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 예상 답변 성능 개편</a:t>
              </a:r>
              <a:endParaRPr lang="en-US" altLang="ko-KR" sz="2400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ct val="150000"/>
                </a:lnSpc>
                <a:tabLst>
                  <a:tab pos="0" algn="l"/>
                </a:tabLst>
              </a:pPr>
              <a:r>
                <a:rPr lang="en-US" altLang="ko-KR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3. </a:t>
              </a:r>
              <a:r>
                <a:rPr lang="ko-KR" altLang="en-US" sz="2400" spc="-35" dirty="0">
                  <a:solidFill>
                    <a:srgbClr val="E0D6DE"/>
                  </a:solidFill>
                  <a:latin typeface="Fira Sans"/>
                  <a:ea typeface="Fira Sans"/>
                </a:rPr>
                <a:t>더 정확한 음성 입력을 위한 하드웨어 변경 고려</a:t>
              </a:r>
              <a:endParaRPr lang="en-US" altLang="ko-KR" sz="2400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ts val="2625"/>
                </a:lnSpc>
                <a:tabLst>
                  <a:tab pos="0" algn="l"/>
                </a:tabLst>
              </a:pPr>
              <a:endParaRPr lang="en-US" sz="24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42" name="Image 0" descr="preencoded.png"/>
          <p:cNvPicPr/>
          <p:nvPr/>
        </p:nvPicPr>
        <p:blipFill>
          <a:blip r:embed="rId3"/>
          <a:stretch/>
        </p:blipFill>
        <p:spPr>
          <a:xfrm>
            <a:off x="1098036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143" name="Text 2"/>
          <p:cNvSpPr/>
          <p:nvPr/>
        </p:nvSpPr>
        <p:spPr>
          <a:xfrm>
            <a:off x="833040" y="93492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37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결론 및 </a:t>
            </a:r>
            <a:r>
              <a:rPr lang="ko-KR" altLang="en-US" sz="4370" spc="-131" dirty="0">
                <a:solidFill>
                  <a:srgbClr val="FBF3FA"/>
                </a:solidFill>
                <a:latin typeface="Fira Mono"/>
                <a:ea typeface="Fira Mono"/>
              </a:rPr>
              <a:t>소감</a:t>
            </a:r>
            <a:endParaRPr lang="en-US" sz="4370" b="0" strike="noStrike" spc="-1" dirty="0">
              <a:latin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C97ED4-7222-2E3E-1A9D-33F25DE68F63}"/>
              </a:ext>
            </a:extLst>
          </p:cNvPr>
          <p:cNvGrpSpPr/>
          <p:nvPr/>
        </p:nvGrpSpPr>
        <p:grpSpPr>
          <a:xfrm>
            <a:off x="542755" y="2020468"/>
            <a:ext cx="9306000" cy="1776960"/>
            <a:chOff x="833040" y="1962360"/>
            <a:chExt cx="9306000" cy="1776960"/>
          </a:xfrm>
        </p:grpSpPr>
        <p:pic>
          <p:nvPicPr>
            <p:cNvPr id="144" name="Image 1" descr="preencoded.png"/>
            <p:cNvPicPr/>
            <p:nvPr/>
          </p:nvPicPr>
          <p:blipFill>
            <a:blip r:embed="rId4"/>
            <a:stretch/>
          </p:blipFill>
          <p:spPr>
            <a:xfrm>
              <a:off x="833040" y="1962360"/>
              <a:ext cx="1110600" cy="177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" name="Text 3"/>
            <p:cNvSpPr/>
            <p:nvPr/>
          </p:nvSpPr>
          <p:spPr>
            <a:xfrm>
              <a:off x="2277360" y="2184480"/>
              <a:ext cx="277704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zh-CN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결론</a:t>
              </a:r>
              <a:endParaRPr lang="en-US" sz="2190" b="0" strike="noStrike" spc="-1" dirty="0">
                <a:latin typeface="Arial"/>
              </a:endParaRPr>
            </a:p>
          </p:txBody>
        </p:sp>
        <p:sp>
          <p:nvSpPr>
            <p:cNvPr id="146" name="Text 4"/>
            <p:cNvSpPr/>
            <p:nvPr/>
          </p:nvSpPr>
          <p:spPr>
            <a:xfrm>
              <a:off x="2277360" y="2665080"/>
              <a:ext cx="78616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zh-CN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본 프로젝트를 통해 </a:t>
              </a:r>
              <a:r>
                <a:rPr lang="en-US" altLang="zh-CN" sz="1750" spc="-35" dirty="0" err="1">
                  <a:solidFill>
                    <a:srgbClr val="E0D6DE"/>
                  </a:solidFill>
                  <a:latin typeface="Fira Sans"/>
                  <a:ea typeface="Fira Sans"/>
                </a:rPr>
                <a:t>Openvino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만을 활용한 음성 </a:t>
              </a: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AI 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시스템을 구축할 수 있음을 확인했다</a:t>
              </a: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.</a:t>
              </a:r>
              <a:endParaRPr lang="en-US" sz="1750" b="0" strike="noStrike" spc="-1" dirty="0">
                <a:latin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ACC27B-12C4-E5EF-2371-6D99E23F0FF4}"/>
              </a:ext>
            </a:extLst>
          </p:cNvPr>
          <p:cNvGrpSpPr/>
          <p:nvPr/>
        </p:nvGrpSpPr>
        <p:grpSpPr>
          <a:xfrm>
            <a:off x="542755" y="4618292"/>
            <a:ext cx="9306000" cy="1776960"/>
            <a:chOff x="833040" y="3740040"/>
            <a:chExt cx="9306000" cy="1776960"/>
          </a:xfrm>
        </p:grpSpPr>
        <p:pic>
          <p:nvPicPr>
            <p:cNvPr id="147" name="Image 2" descr="preencoded.png"/>
            <p:cNvPicPr/>
            <p:nvPr/>
          </p:nvPicPr>
          <p:blipFill>
            <a:blip r:embed="rId5"/>
            <a:stretch/>
          </p:blipFill>
          <p:spPr>
            <a:xfrm>
              <a:off x="833040" y="3740040"/>
              <a:ext cx="1110600" cy="177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8" name="Text 5"/>
            <p:cNvSpPr/>
            <p:nvPr/>
          </p:nvSpPr>
          <p:spPr>
            <a:xfrm>
              <a:off x="2277360" y="3962160"/>
              <a:ext cx="277704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팀원 소감</a:t>
              </a:r>
              <a:endParaRPr lang="en-US" sz="2190" b="0" strike="noStrike" spc="-1" dirty="0">
                <a:latin typeface="Arial"/>
              </a:endParaRPr>
            </a:p>
          </p:txBody>
        </p:sp>
        <p:sp>
          <p:nvSpPr>
            <p:cNvPr id="149" name="Text 6"/>
            <p:cNvSpPr/>
            <p:nvPr/>
          </p:nvSpPr>
          <p:spPr>
            <a:xfrm>
              <a:off x="2277360" y="4442400"/>
              <a:ext cx="78616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김기범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: open model 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에서 다른 여러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Speech Recognition 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모델들이 있는데</a:t>
              </a:r>
              <a:endParaRPr lang="en-US" altLang="ko-KR" sz="1750" b="0" strike="noStrike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시간 상 성능 비교를 통해 더 나은 모델을 만들지 </a:t>
              </a:r>
              <a:r>
                <a:rPr lang="ko-KR" altLang="en-US" sz="1750" b="0" strike="noStrike" spc="-35" dirty="0" err="1">
                  <a:solidFill>
                    <a:srgbClr val="E0D6DE"/>
                  </a:solidFill>
                  <a:latin typeface="Fira Sans"/>
                  <a:ea typeface="Fira Sans"/>
                </a:rPr>
                <a:t>못한것이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 아쉽고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, </a:t>
              </a: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또 여러 모델들을 병합 하는 과정에 있어서 조금 어려움이 있었습니다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. </a:t>
              </a: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그리고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, 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팀프로젝트에 앞서서 미리 관련 모델들을 시험해 보고 확인할 수 있어서 좋았습니다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.</a:t>
              </a: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endParaRPr lang="en-US" altLang="ko-KR" sz="1750" b="0" strike="noStrike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염재영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: </a:t>
              </a:r>
              <a:r>
                <a:rPr lang="en-US" altLang="ko-KR" sz="1750" b="0" strike="noStrike" spc="-35" dirty="0" err="1">
                  <a:solidFill>
                    <a:srgbClr val="E0D6DE"/>
                  </a:solidFill>
                  <a:latin typeface="Fira Sans"/>
                  <a:ea typeface="Fira Sans"/>
                </a:rPr>
                <a:t>openvino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의 모델만을 활용해서 음성 인식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AI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를 </a:t>
              </a:r>
              <a:r>
                <a:rPr lang="ko-KR" altLang="en-US" sz="1750" b="0" strike="noStrike" spc="-35" dirty="0" err="1">
                  <a:solidFill>
                    <a:srgbClr val="E0D6DE"/>
                  </a:solidFill>
                  <a:latin typeface="Fira Sans"/>
                  <a:ea typeface="Fira Sans"/>
                </a:rPr>
                <a:t>만든것이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 신기하고 </a:t>
              </a:r>
              <a:endParaRPr lang="en-US" altLang="ko-KR" sz="1750" b="0" strike="noStrike" spc="-35" dirty="0">
                <a:solidFill>
                  <a:srgbClr val="E0D6DE"/>
                </a:solidFill>
                <a:latin typeface="Fira Sans"/>
                <a:ea typeface="Fira Sans"/>
              </a:endParaRP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추후 메인 프로젝트에 도움이 될 기반 시스템을 개발할 수 있는 기회가 된 것 같아서 뿌듯하다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.</a:t>
              </a:r>
              <a:endParaRPr lang="en-US" sz="175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" name="Shape 1"/>
          <p:cNvSpPr/>
          <p:nvPr/>
        </p:nvSpPr>
        <p:spPr>
          <a:xfrm>
            <a:off x="756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" name="Text 2"/>
          <p:cNvSpPr/>
          <p:nvPr/>
        </p:nvSpPr>
        <p:spPr>
          <a:xfrm>
            <a:off x="833040" y="743760"/>
            <a:ext cx="670356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ko-KR" altLang="en-US" sz="720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팀원 </a:t>
            </a:r>
            <a:r>
              <a:rPr lang="ko-KR" altLang="en-US" sz="7200" b="0" strike="noStrike" spc="-131" dirty="0" err="1">
                <a:solidFill>
                  <a:srgbClr val="FBF3FA"/>
                </a:solidFill>
                <a:latin typeface="Fira Mono"/>
                <a:ea typeface="Fira Mono"/>
              </a:rPr>
              <a:t>역활</a:t>
            </a:r>
            <a:endParaRPr lang="en-US" sz="7200" b="0" strike="noStrike" spc="-1" dirty="0">
              <a:latin typeface="Arial"/>
            </a:endParaRPr>
          </a:p>
        </p:txBody>
      </p:sp>
      <p:pic>
        <p:nvPicPr>
          <p:cNvPr id="3074" name="Picture 2" descr="IT 프로젝트 회의. 이미지 3/4">
            <a:extLst>
              <a:ext uri="{FF2B5EF4-FFF2-40B4-BE49-F238E27FC236}">
                <a16:creationId xmlns:a16="http://schemas.microsoft.com/office/drawing/2014/main" id="{5EC33FA1-0BCE-A8C3-E085-E156E8D4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" y="124288"/>
            <a:ext cx="14234112" cy="77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8"/>
          <p:cNvSpPr/>
          <p:nvPr/>
        </p:nvSpPr>
        <p:spPr>
          <a:xfrm>
            <a:off x="6226976" y="1765440"/>
            <a:ext cx="1897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endParaRPr lang="en-US" sz="2620" b="0" strike="noStrike" spc="-1" dirty="0">
              <a:latin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4F1A33-590A-EE64-82B0-117653B9D3A6}"/>
              </a:ext>
            </a:extLst>
          </p:cNvPr>
          <p:cNvCxnSpPr>
            <a:cxnSpLocks/>
          </p:cNvCxnSpPr>
          <p:nvPr/>
        </p:nvCxnSpPr>
        <p:spPr>
          <a:xfrm>
            <a:off x="887631" y="2181600"/>
            <a:ext cx="1561917" cy="2903827"/>
          </a:xfrm>
          <a:prstGeom prst="line">
            <a:avLst/>
          </a:prstGeom>
          <a:ln w="1270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77C8DF-95AE-E9EC-6E68-27D15C348D46}"/>
              </a:ext>
            </a:extLst>
          </p:cNvPr>
          <p:cNvGrpSpPr/>
          <p:nvPr/>
        </p:nvGrpSpPr>
        <p:grpSpPr>
          <a:xfrm>
            <a:off x="422872" y="1462988"/>
            <a:ext cx="9662947" cy="1542982"/>
            <a:chOff x="364257" y="1462988"/>
            <a:chExt cx="9662947" cy="15429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4394EB1-FC83-D1F9-A2EE-C32D0298322F}"/>
                </a:ext>
              </a:extLst>
            </p:cNvPr>
            <p:cNvGrpSpPr/>
            <p:nvPr/>
          </p:nvGrpSpPr>
          <p:grpSpPr>
            <a:xfrm>
              <a:off x="364257" y="1462988"/>
              <a:ext cx="4921496" cy="1055739"/>
              <a:chOff x="669057" y="1478985"/>
              <a:chExt cx="4921496" cy="1055739"/>
            </a:xfrm>
          </p:grpSpPr>
          <p:sp>
            <p:nvSpPr>
              <p:cNvPr id="68" name="Shape 3"/>
              <p:cNvSpPr/>
              <p:nvPr/>
            </p:nvSpPr>
            <p:spPr>
              <a:xfrm>
                <a:off x="669057" y="1478985"/>
                <a:ext cx="914400" cy="10557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 5"/>
              <p:cNvSpPr/>
              <p:nvPr/>
            </p:nvSpPr>
            <p:spPr>
              <a:xfrm>
                <a:off x="1583457" y="1865576"/>
                <a:ext cx="4007096" cy="60303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>
                  <a:lnSpc>
                    <a:spcPts val="2733"/>
                  </a:lnSpc>
                  <a:buNone/>
                  <a:tabLst>
                    <a:tab pos="0" algn="l"/>
                  </a:tabLst>
                </a:pPr>
                <a:r>
                  <a:rPr lang="ko-KR" altLang="en-US" sz="4000" spc="-66" dirty="0">
                    <a:solidFill>
                      <a:srgbClr val="FBF3FA"/>
                    </a:solidFill>
                    <a:latin typeface="Fira Mono"/>
                  </a:rPr>
                  <a:t>염재영</a:t>
                </a:r>
                <a:endParaRPr lang="en-US" sz="4000" b="0" strike="noStrike" spc="-1" dirty="0">
                  <a:latin typeface="Arial"/>
                </a:endParaRPr>
              </a:p>
            </p:txBody>
          </p:sp>
        </p:grpSp>
        <p:sp>
          <p:nvSpPr>
            <p:cNvPr id="71" name="Text 6"/>
            <p:cNvSpPr/>
            <p:nvPr/>
          </p:nvSpPr>
          <p:spPr>
            <a:xfrm>
              <a:off x="1750975" y="2311890"/>
              <a:ext cx="8276229" cy="69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텍스트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-&gt;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음성 변환 모델 검토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&amp;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확인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가지 모델 병합 작업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PPT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 작성 및 발표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sz="2400" b="0" strike="noStrike" spc="-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10" name="그래픽 9" descr="인공 지능 단색으로 채워진">
              <a:extLst>
                <a:ext uri="{FF2B5EF4-FFF2-40B4-BE49-F238E27FC236}">
                  <a16:creationId xmlns:a16="http://schemas.microsoft.com/office/drawing/2014/main" id="{4EEF9B16-4CCC-281E-F681-7C6919FD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816" y="1562567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1B875B-43F3-09BE-A8F2-885F9958A9A9}"/>
              </a:ext>
            </a:extLst>
          </p:cNvPr>
          <p:cNvGrpSpPr/>
          <p:nvPr/>
        </p:nvGrpSpPr>
        <p:grpSpPr>
          <a:xfrm>
            <a:off x="2156727" y="4557558"/>
            <a:ext cx="8980391" cy="1570777"/>
            <a:chOff x="364257" y="1462988"/>
            <a:chExt cx="8980391" cy="157077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7A780F2-5381-109D-B73A-EEAB30AEBC2B}"/>
                </a:ext>
              </a:extLst>
            </p:cNvPr>
            <p:cNvGrpSpPr/>
            <p:nvPr/>
          </p:nvGrpSpPr>
          <p:grpSpPr>
            <a:xfrm>
              <a:off x="364257" y="1462988"/>
              <a:ext cx="4921496" cy="1055739"/>
              <a:chOff x="669057" y="1478985"/>
              <a:chExt cx="4921496" cy="1055739"/>
            </a:xfrm>
          </p:grpSpPr>
          <p:sp>
            <p:nvSpPr>
              <p:cNvPr id="16" name="Shape 3">
                <a:extLst>
                  <a:ext uri="{FF2B5EF4-FFF2-40B4-BE49-F238E27FC236}">
                    <a16:creationId xmlns:a16="http://schemas.microsoft.com/office/drawing/2014/main" id="{D6CFD45A-0357-E08E-590A-3E85FE4E5B7D}"/>
                  </a:ext>
                </a:extLst>
              </p:cNvPr>
              <p:cNvSpPr/>
              <p:nvPr/>
            </p:nvSpPr>
            <p:spPr>
              <a:xfrm>
                <a:off x="669057" y="1478985"/>
                <a:ext cx="914400" cy="10557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 5">
                <a:extLst>
                  <a:ext uri="{FF2B5EF4-FFF2-40B4-BE49-F238E27FC236}">
                    <a16:creationId xmlns:a16="http://schemas.microsoft.com/office/drawing/2014/main" id="{2086180D-F4A7-5280-A8FF-690BA85C27EC}"/>
                  </a:ext>
                </a:extLst>
              </p:cNvPr>
              <p:cNvSpPr/>
              <p:nvPr/>
            </p:nvSpPr>
            <p:spPr>
              <a:xfrm>
                <a:off x="1583457" y="1865576"/>
                <a:ext cx="4007096" cy="60303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>
                  <a:lnSpc>
                    <a:spcPts val="2733"/>
                  </a:lnSpc>
                  <a:buNone/>
                  <a:tabLst>
                    <a:tab pos="0" algn="l"/>
                  </a:tabLst>
                </a:pPr>
                <a:r>
                  <a:rPr lang="ko-KR" altLang="en-US" sz="4000" spc="-66" dirty="0">
                    <a:solidFill>
                      <a:srgbClr val="FBF3FA"/>
                    </a:solidFill>
                    <a:latin typeface="Fira Mono"/>
                  </a:rPr>
                  <a:t>김기범</a:t>
                </a:r>
                <a:endParaRPr lang="en-US" sz="4000" b="0" strike="noStrike" spc="-1" dirty="0">
                  <a:latin typeface="Arial"/>
                </a:endParaRPr>
              </a:p>
            </p:txBody>
          </p:sp>
        </p:grp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EBCFE785-B48C-B20B-F40E-0626EDA8AF52}"/>
                </a:ext>
              </a:extLst>
            </p:cNvPr>
            <p:cNvSpPr/>
            <p:nvPr/>
          </p:nvSpPr>
          <p:spPr>
            <a:xfrm>
              <a:off x="1068419" y="2339685"/>
              <a:ext cx="8276229" cy="69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음성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-&gt;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텍스트 변환 모델 검토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&amp;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확인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GPT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모델 검토 및 확인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휴먼모음T" panose="02030504000101010101" pitchFamily="18" charset="-127"/>
                  <a:ea typeface="휴먼모음T" panose="02030504000101010101" pitchFamily="18" charset="-127"/>
                </a:rPr>
                <a:t>가지 모델 병합 작업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2400" spc="-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프로젝트 </a:t>
              </a:r>
              <a:r>
                <a:rPr lang="ko-KR" altLang="en-US" sz="2400" strike="noStrike" spc="-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시연 및 결과 검토</a:t>
              </a:r>
              <a:endParaRPr lang="en-US" sz="2400" b="0" strike="noStrike" spc="-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15" name="그래픽 14" descr="인공 지능 단색으로 채워진">
              <a:extLst>
                <a:ext uri="{FF2B5EF4-FFF2-40B4-BE49-F238E27FC236}">
                  <a16:creationId xmlns:a16="http://schemas.microsoft.com/office/drawing/2014/main" id="{932C8D38-861F-9205-BE84-AA1DBFED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1816" y="156256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15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9" name="Shape 1"/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71D6DC-B1E4-27FA-2525-A8140C0CD79C}"/>
              </a:ext>
            </a:extLst>
          </p:cNvPr>
          <p:cNvSpPr/>
          <p:nvPr/>
        </p:nvSpPr>
        <p:spPr>
          <a:xfrm>
            <a:off x="205740" y="514350"/>
            <a:ext cx="6435090" cy="7494930"/>
          </a:xfrm>
          <a:prstGeom prst="rect">
            <a:avLst/>
          </a:prstGeom>
          <a:blipFill>
            <a:blip r:embed="rId3">
              <a:alphaModFix amt="58000"/>
            </a:blip>
            <a:stretch>
              <a:fillRect/>
            </a:stretch>
          </a:blipFill>
          <a:effectLst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 2"/>
          <p:cNvSpPr/>
          <p:nvPr/>
        </p:nvSpPr>
        <p:spPr>
          <a:xfrm>
            <a:off x="5869440" y="220320"/>
            <a:ext cx="670356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370" b="0" strike="noStrike" spc="-131">
                <a:solidFill>
                  <a:srgbClr val="FBF3FA"/>
                </a:solidFill>
                <a:latin typeface="Fira Mono"/>
                <a:ea typeface="Fira Mono"/>
              </a:rPr>
              <a:t>프로젝트 배경 및 문제 정의</a:t>
            </a:r>
            <a:endParaRPr lang="en-US" sz="4370" b="0" strike="noStrike" spc="-1">
              <a:latin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F9E1F0-BC89-2CDA-A636-22DFC97BB73A}"/>
              </a:ext>
            </a:extLst>
          </p:cNvPr>
          <p:cNvCxnSpPr>
            <a:cxnSpLocks/>
          </p:cNvCxnSpPr>
          <p:nvPr/>
        </p:nvCxnSpPr>
        <p:spPr>
          <a:xfrm>
            <a:off x="6101304" y="994410"/>
            <a:ext cx="94860" cy="6766560"/>
          </a:xfrm>
          <a:prstGeom prst="line">
            <a:avLst/>
          </a:prstGeom>
          <a:ln w="635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E0419E-E583-F8C9-B9DC-CC052C9E8942}"/>
              </a:ext>
            </a:extLst>
          </p:cNvPr>
          <p:cNvSpPr txBox="1"/>
          <p:nvPr/>
        </p:nvSpPr>
        <p:spPr>
          <a:xfrm>
            <a:off x="6426090" y="1802138"/>
            <a:ext cx="732663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zh-CN" altLang="ko-KR" sz="24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다양한 플랫폼 호환성의 필요성</a:t>
            </a:r>
            <a:r>
              <a:rPr lang="en-US" altLang="ko-KR" sz="24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: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E8BDBF-B3CB-775C-799C-1431013D943C}"/>
              </a:ext>
            </a:extLst>
          </p:cNvPr>
          <p:cNvGrpSpPr/>
          <p:nvPr/>
        </p:nvGrpSpPr>
        <p:grpSpPr>
          <a:xfrm>
            <a:off x="5869440" y="1744457"/>
            <a:ext cx="499680" cy="499680"/>
            <a:chOff x="833040" y="1710000"/>
            <a:chExt cx="499680" cy="499680"/>
          </a:xfrm>
        </p:grpSpPr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40D2D16B-D54F-DA95-B11D-C94B7EDEC173}"/>
                </a:ext>
              </a:extLst>
            </p:cNvPr>
            <p:cNvSpPr/>
            <p:nvPr/>
          </p:nvSpPr>
          <p:spPr>
            <a:xfrm>
              <a:off x="833040" y="1710000"/>
              <a:ext cx="499680" cy="499680"/>
            </a:xfrm>
            <a:prstGeom prst="roundRect">
              <a:avLst>
                <a:gd name="adj" fmla="val 50000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203CABD2-85AA-6384-0821-95E3C61EE2C0}"/>
                </a:ext>
              </a:extLst>
            </p:cNvPr>
            <p:cNvSpPr/>
            <p:nvPr/>
          </p:nvSpPr>
          <p:spPr>
            <a:xfrm>
              <a:off x="970044" y="171000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b="0" strike="noStrike" spc="-80" dirty="0">
                  <a:solidFill>
                    <a:srgbClr val="FBF3FA"/>
                  </a:solidFill>
                  <a:latin typeface="Fira Mono"/>
                  <a:ea typeface="Fira Mono"/>
                </a:rPr>
                <a:t>1</a:t>
              </a:r>
              <a:endParaRPr lang="en-US" sz="2620" b="0" strike="noStrike" spc="-1" dirty="0">
                <a:latin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2F36BE-B4C7-7B0F-9A2A-30906D2CEDE1}"/>
              </a:ext>
            </a:extLst>
          </p:cNvPr>
          <p:cNvSpPr txBox="1"/>
          <p:nvPr/>
        </p:nvSpPr>
        <p:spPr>
          <a:xfrm>
            <a:off x="6170653" y="1964417"/>
            <a:ext cx="7326630" cy="105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endParaRPr lang="en-US" altLang="ko-KR" sz="2000" b="1" spc="-35" dirty="0">
              <a:solidFill>
                <a:schemeClr val="bg1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ko-KR" altLang="en-US" sz="2000" b="1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* </a:t>
            </a:r>
            <a:r>
              <a:rPr lang="zh-CN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음성 </a:t>
            </a:r>
            <a:r>
              <a:rPr lang="en-US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AI</a:t>
            </a:r>
            <a:r>
              <a:rPr lang="zh-CN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가 다양한 소프트웨어 및 하드웨어 플랫폼에서도 원활하게 동작할 수 있는 유연성이 요구됨</a:t>
            </a:r>
            <a:r>
              <a:rPr lang="en-US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.</a:t>
            </a:r>
            <a:endParaRPr lang="en-US" altLang="ko-KR" sz="2000" b="1" strike="noStrike" spc="-1" dirty="0">
              <a:solidFill>
                <a:schemeClr val="bg1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8B9715-1A33-8413-834B-242266F2CB4F}"/>
              </a:ext>
            </a:extLst>
          </p:cNvPr>
          <p:cNvGrpSpPr/>
          <p:nvPr/>
        </p:nvGrpSpPr>
        <p:grpSpPr>
          <a:xfrm>
            <a:off x="5898894" y="5447098"/>
            <a:ext cx="499680" cy="499680"/>
            <a:chOff x="833040" y="1710000"/>
            <a:chExt cx="499680" cy="499680"/>
          </a:xfrm>
        </p:grpSpPr>
        <p:sp>
          <p:nvSpPr>
            <p:cNvPr id="15" name="Shape 3">
              <a:extLst>
                <a:ext uri="{FF2B5EF4-FFF2-40B4-BE49-F238E27FC236}">
                  <a16:creationId xmlns:a16="http://schemas.microsoft.com/office/drawing/2014/main" id="{DB797D90-3309-F3D9-5FE5-68FBD7949A63}"/>
                </a:ext>
              </a:extLst>
            </p:cNvPr>
            <p:cNvSpPr/>
            <p:nvPr/>
          </p:nvSpPr>
          <p:spPr>
            <a:xfrm>
              <a:off x="833040" y="1710000"/>
              <a:ext cx="499680" cy="499680"/>
            </a:xfrm>
            <a:prstGeom prst="roundRect">
              <a:avLst>
                <a:gd name="adj" fmla="val 50000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BC1C0D17-6996-ED91-3933-4D79B1EF7B5B}"/>
                </a:ext>
              </a:extLst>
            </p:cNvPr>
            <p:cNvSpPr/>
            <p:nvPr/>
          </p:nvSpPr>
          <p:spPr>
            <a:xfrm>
              <a:off x="970044" y="171000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spc="-80" dirty="0">
                  <a:solidFill>
                    <a:srgbClr val="FBF3FA"/>
                  </a:solidFill>
                  <a:latin typeface="Fira Mono"/>
                  <a:ea typeface="Fira Mono"/>
                </a:rPr>
                <a:t>3</a:t>
              </a:r>
              <a:endParaRPr lang="en-US" sz="2620" b="0" strike="noStrike" spc="-1" dirty="0">
                <a:latin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00BA4E-FE85-04EF-2859-D15E22524E90}"/>
              </a:ext>
            </a:extLst>
          </p:cNvPr>
          <p:cNvGrpSpPr/>
          <p:nvPr/>
        </p:nvGrpSpPr>
        <p:grpSpPr>
          <a:xfrm>
            <a:off x="5898894" y="3769821"/>
            <a:ext cx="499680" cy="499680"/>
            <a:chOff x="833040" y="1710000"/>
            <a:chExt cx="499680" cy="499680"/>
          </a:xfrm>
        </p:grpSpPr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20B4242E-B905-BF50-DF44-6235A18D3AF1}"/>
                </a:ext>
              </a:extLst>
            </p:cNvPr>
            <p:cNvSpPr/>
            <p:nvPr/>
          </p:nvSpPr>
          <p:spPr>
            <a:xfrm>
              <a:off x="833040" y="1710000"/>
              <a:ext cx="499680" cy="499680"/>
            </a:xfrm>
            <a:prstGeom prst="roundRect">
              <a:avLst>
                <a:gd name="adj" fmla="val 50000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 4">
              <a:extLst>
                <a:ext uri="{FF2B5EF4-FFF2-40B4-BE49-F238E27FC236}">
                  <a16:creationId xmlns:a16="http://schemas.microsoft.com/office/drawing/2014/main" id="{9B8FA271-FD5F-2C40-6D22-C056E14CBDE0}"/>
                </a:ext>
              </a:extLst>
            </p:cNvPr>
            <p:cNvSpPr/>
            <p:nvPr/>
          </p:nvSpPr>
          <p:spPr>
            <a:xfrm>
              <a:off x="970044" y="171000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spc="-80" dirty="0">
                  <a:solidFill>
                    <a:srgbClr val="FBF3FA"/>
                  </a:solidFill>
                  <a:latin typeface="Fira Mono"/>
                  <a:ea typeface="Fira Mono"/>
                </a:rPr>
                <a:t>2</a:t>
              </a:r>
              <a:endParaRPr lang="en-US" sz="2620" b="0" strike="noStrike" spc="-1" dirty="0">
                <a:latin typeface="Arial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C3A653F-9AA3-F168-6C45-F9C9F062DE6F}"/>
              </a:ext>
            </a:extLst>
          </p:cNvPr>
          <p:cNvSpPr txBox="1"/>
          <p:nvPr/>
        </p:nvSpPr>
        <p:spPr>
          <a:xfrm>
            <a:off x="6391800" y="3843833"/>
            <a:ext cx="7980792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ko-KR" altLang="en-US" sz="24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높아진 </a:t>
            </a:r>
            <a:r>
              <a:rPr lang="ko-KR" altLang="en-US" sz="2400" b="1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사용자의 </a:t>
            </a:r>
            <a:r>
              <a:rPr lang="en-US" altLang="ko-KR" sz="2400" b="1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AI</a:t>
            </a:r>
            <a:r>
              <a:rPr lang="ko-KR" altLang="en-US" sz="2400" b="1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와의 소통 기대치</a:t>
            </a:r>
            <a:endParaRPr lang="en-US" altLang="ko-KR" sz="2400" b="1" strike="noStrike" spc="-35" dirty="0">
              <a:solidFill>
                <a:schemeClr val="bg1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ECF5C-D8E5-BD59-0286-48F312ABA927}"/>
              </a:ext>
            </a:extLst>
          </p:cNvPr>
          <p:cNvSpPr txBox="1"/>
          <p:nvPr/>
        </p:nvSpPr>
        <p:spPr>
          <a:xfrm>
            <a:off x="6291024" y="4294381"/>
            <a:ext cx="7326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* </a:t>
            </a:r>
            <a:r>
              <a:rPr lang="zh-CN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대부분의 음성 인식 시스템은 사용자와의 자연스러운 대화를 제공하지 못해 사용자 경험이 제한됨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81CA92-5E82-62A7-A26B-E39213B33D51}"/>
              </a:ext>
            </a:extLst>
          </p:cNvPr>
          <p:cNvSpPr txBox="1"/>
          <p:nvPr/>
        </p:nvSpPr>
        <p:spPr>
          <a:xfrm>
            <a:off x="6398574" y="5521200"/>
            <a:ext cx="7980792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zh-CN" altLang="ko-KR" sz="24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높은 성능 요구의 필요성</a:t>
            </a:r>
            <a:endParaRPr lang="en-US" altLang="ko-KR" sz="2400" b="1" strike="noStrike" spc="-35" dirty="0">
              <a:solidFill>
                <a:schemeClr val="bg1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D552D-15AB-8941-9205-686F6A5F2844}"/>
              </a:ext>
            </a:extLst>
          </p:cNvPr>
          <p:cNvSpPr txBox="1"/>
          <p:nvPr/>
        </p:nvSpPr>
        <p:spPr>
          <a:xfrm>
            <a:off x="6369120" y="5946778"/>
            <a:ext cx="7326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* </a:t>
            </a:r>
            <a:r>
              <a:rPr lang="ko-KR" altLang="en-US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실시간 대화 시스템에서는 뛰어난 성능이 요구되는데</a:t>
            </a:r>
            <a:r>
              <a:rPr lang="en-US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, </a:t>
            </a:r>
            <a:r>
              <a:rPr lang="ko-KR" altLang="en-US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이를 충족시키는 음성 </a:t>
            </a:r>
            <a:r>
              <a:rPr lang="en-US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AI </a:t>
            </a:r>
            <a:r>
              <a:rPr lang="ko-KR" altLang="en-US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시스템의 중요성이 부각됨</a:t>
            </a:r>
            <a:r>
              <a:rPr lang="en-US" altLang="ko-KR" sz="2000" b="1" strike="noStrike" spc="-35" dirty="0">
                <a:solidFill>
                  <a:schemeClr val="bg1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" name="Shape 1"/>
          <p:cNvSpPr/>
          <p:nvPr/>
        </p:nvSpPr>
        <p:spPr>
          <a:xfrm>
            <a:off x="756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66" name="Image 0" descr="preencoded.png"/>
          <p:cNvPicPr/>
          <p:nvPr/>
        </p:nvPicPr>
        <p:blipFill>
          <a:blip r:embed="rId3"/>
          <a:stretch/>
        </p:blipFill>
        <p:spPr>
          <a:xfrm>
            <a:off x="1098036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67" name="Text 2"/>
          <p:cNvSpPr/>
          <p:nvPr/>
        </p:nvSpPr>
        <p:spPr>
          <a:xfrm>
            <a:off x="833040" y="743760"/>
            <a:ext cx="670356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370" b="0" strike="noStrike" spc="-131">
                <a:solidFill>
                  <a:srgbClr val="FBF3FA"/>
                </a:solidFill>
                <a:latin typeface="Fira Mono"/>
                <a:ea typeface="Fira Mono"/>
              </a:rPr>
              <a:t>프로젝트 목표 </a:t>
            </a:r>
            <a:endParaRPr lang="en-US" sz="4370" b="0" strike="noStrike" spc="-1">
              <a:latin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394EB1-FC83-D1F9-A2EE-C32D0298322F}"/>
              </a:ext>
            </a:extLst>
          </p:cNvPr>
          <p:cNvGrpSpPr/>
          <p:nvPr/>
        </p:nvGrpSpPr>
        <p:grpSpPr>
          <a:xfrm>
            <a:off x="528240" y="1694003"/>
            <a:ext cx="4226940" cy="499680"/>
            <a:chOff x="833040" y="1710000"/>
            <a:chExt cx="4226940" cy="499680"/>
          </a:xfrm>
        </p:grpSpPr>
        <p:sp>
          <p:nvSpPr>
            <p:cNvPr id="68" name="Shape 3"/>
            <p:cNvSpPr/>
            <p:nvPr/>
          </p:nvSpPr>
          <p:spPr>
            <a:xfrm>
              <a:off x="833040" y="1710000"/>
              <a:ext cx="499680" cy="499680"/>
            </a:xfrm>
            <a:prstGeom prst="roundRect">
              <a:avLst>
                <a:gd name="adj" fmla="val 50000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 4"/>
            <p:cNvSpPr/>
            <p:nvPr/>
          </p:nvSpPr>
          <p:spPr>
            <a:xfrm>
              <a:off x="970044" y="171000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b="0" strike="noStrike" spc="-80" dirty="0">
                  <a:solidFill>
                    <a:srgbClr val="FBF3FA"/>
                  </a:solidFill>
                  <a:latin typeface="Fira Mono"/>
                  <a:ea typeface="Fira Mono"/>
                </a:rPr>
                <a:t>1</a:t>
              </a:r>
              <a:endParaRPr lang="en-US" sz="2620" b="0" strike="noStrike" spc="-1" dirty="0">
                <a:latin typeface="Arial"/>
              </a:endParaRPr>
            </a:p>
          </p:txBody>
        </p:sp>
        <p:sp>
          <p:nvSpPr>
            <p:cNvPr id="70" name="Text 5"/>
            <p:cNvSpPr/>
            <p:nvPr/>
          </p:nvSpPr>
          <p:spPr>
            <a:xfrm>
              <a:off x="1373220" y="1834920"/>
              <a:ext cx="368676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2190" spc="-66" dirty="0">
                  <a:solidFill>
                    <a:srgbClr val="FBF3FA"/>
                  </a:solidFill>
                  <a:latin typeface="Fira Mono"/>
                </a:rPr>
                <a:t>다양한 플랫폼 및 장치 호환성 제공</a:t>
              </a:r>
              <a:endParaRPr lang="en-US" sz="2190" b="0" strike="noStrike" spc="-1" dirty="0">
                <a:latin typeface="Arial"/>
              </a:endParaRPr>
            </a:p>
          </p:txBody>
        </p:sp>
      </p:grpSp>
      <p:sp>
        <p:nvSpPr>
          <p:cNvPr id="71" name="Text 6"/>
          <p:cNvSpPr/>
          <p:nvPr/>
        </p:nvSpPr>
        <p:spPr>
          <a:xfrm>
            <a:off x="1068420" y="2339685"/>
            <a:ext cx="3819600" cy="99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inter"/>
              </a:rPr>
              <a:t>다양한 소프트웨어 및 하드웨어 플랫폼에서 호환되는 음성 인식 및 음성 대답 시스템 구축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inter"/>
              </a:rPr>
              <a:t>.</a:t>
            </a:r>
            <a:endParaRPr lang="en-US" sz="175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2" name="Shape 7"/>
          <p:cNvSpPr/>
          <p:nvPr/>
        </p:nvSpPr>
        <p:spPr>
          <a:xfrm>
            <a:off x="6069600" y="175842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21212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3" name="Text 8"/>
          <p:cNvSpPr/>
          <p:nvPr/>
        </p:nvSpPr>
        <p:spPr>
          <a:xfrm>
            <a:off x="6226976" y="1765440"/>
            <a:ext cx="1897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0" strike="noStrike" spc="-80">
                <a:solidFill>
                  <a:srgbClr val="FBF3FA"/>
                </a:solidFill>
                <a:latin typeface="Fira Mono"/>
                <a:ea typeface="Fira Mono"/>
              </a:rPr>
              <a:t>2</a:t>
            </a:r>
            <a:endParaRPr lang="en-US" sz="2620" b="0" strike="noStrike" spc="-1">
              <a:latin typeface="Arial"/>
            </a:endParaRPr>
          </a:p>
        </p:txBody>
      </p:sp>
      <p:sp>
        <p:nvSpPr>
          <p:cNvPr id="74" name="Text 9"/>
          <p:cNvSpPr/>
          <p:nvPr/>
        </p:nvSpPr>
        <p:spPr>
          <a:xfrm>
            <a:off x="6569280" y="1858266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inter"/>
              </a:rPr>
              <a:t>자연스러운 응답 기능 제공</a:t>
            </a:r>
            <a:endParaRPr lang="en-US" sz="219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5" name="Text 10"/>
          <p:cNvSpPr/>
          <p:nvPr/>
        </p:nvSpPr>
        <p:spPr>
          <a:xfrm>
            <a:off x="6522060" y="2339685"/>
            <a:ext cx="3405058" cy="10693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625"/>
              </a:lnSpc>
              <a:buNone/>
              <a:tabLst>
                <a:tab pos="0" algn="l"/>
              </a:tabLst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inter"/>
              </a:rPr>
              <a:t>사용자와의 자연스러운 대화를 위한 음성 </a:t>
            </a:r>
            <a:r>
              <a:rPr lang="af-ZA" altLang="ko-KR" sz="1600" b="0" i="0" dirty="0">
                <a:solidFill>
                  <a:schemeClr val="bg1"/>
                </a:solidFill>
                <a:effectLst/>
                <a:latin typeface="inter"/>
              </a:rPr>
              <a:t>AI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inter"/>
              </a:rPr>
              <a:t>시스템 개발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inter"/>
              </a:rPr>
              <a:t>.</a:t>
            </a:r>
            <a:endParaRPr lang="en-US" sz="1750" b="0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77FBD0-CACE-58EB-8E1E-7CCBE784345F}"/>
              </a:ext>
            </a:extLst>
          </p:cNvPr>
          <p:cNvGrpSpPr/>
          <p:nvPr/>
        </p:nvGrpSpPr>
        <p:grpSpPr>
          <a:xfrm>
            <a:off x="520041" y="3627334"/>
            <a:ext cx="5706935" cy="1718460"/>
            <a:chOff x="862345" y="3614940"/>
            <a:chExt cx="5706935" cy="1718460"/>
          </a:xfrm>
        </p:grpSpPr>
        <p:sp>
          <p:nvSpPr>
            <p:cNvPr id="76" name="Shape 11"/>
            <p:cNvSpPr/>
            <p:nvPr/>
          </p:nvSpPr>
          <p:spPr>
            <a:xfrm>
              <a:off x="862345" y="3614940"/>
              <a:ext cx="499680" cy="499680"/>
            </a:xfrm>
            <a:prstGeom prst="roundRect">
              <a:avLst>
                <a:gd name="adj" fmla="val 13333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77" name="Text 12"/>
            <p:cNvSpPr/>
            <p:nvPr/>
          </p:nvSpPr>
          <p:spPr>
            <a:xfrm>
              <a:off x="988020" y="365670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b="0" strike="noStrike" spc="-80">
                  <a:solidFill>
                    <a:srgbClr val="FBF3FA"/>
                  </a:solidFill>
                  <a:latin typeface="Fira Mono"/>
                  <a:ea typeface="Fira Mono"/>
                </a:rPr>
                <a:t>3</a:t>
              </a:r>
              <a:endParaRPr lang="en-US" sz="2620" b="0" strike="noStrike" spc="-1">
                <a:latin typeface="Arial"/>
              </a:endParaRPr>
            </a:p>
          </p:txBody>
        </p:sp>
        <p:sp>
          <p:nvSpPr>
            <p:cNvPr id="78" name="Text 13"/>
            <p:cNvSpPr/>
            <p:nvPr/>
          </p:nvSpPr>
          <p:spPr>
            <a:xfrm>
              <a:off x="1423259" y="3726180"/>
              <a:ext cx="3994561" cy="49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2190" b="0" strike="noStrike" spc="-1" dirty="0">
                  <a:solidFill>
                    <a:schemeClr val="bg1"/>
                  </a:solidFill>
                  <a:latin typeface="Arial"/>
                </a:rPr>
                <a:t>서버 </a:t>
              </a:r>
              <a:r>
                <a:rPr lang="ko-KR" altLang="en-US" sz="2190" b="0" strike="noStrike" spc="-1">
                  <a:solidFill>
                    <a:schemeClr val="bg1"/>
                  </a:solidFill>
                  <a:latin typeface="Arial"/>
                </a:rPr>
                <a:t>의존성 최소화 가능성 제공</a:t>
              </a:r>
              <a:endParaRPr lang="en-US" sz="2190" b="0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9" name="Text 14"/>
            <p:cNvSpPr/>
            <p:nvPr/>
          </p:nvSpPr>
          <p:spPr>
            <a:xfrm>
              <a:off x="1423259" y="4334040"/>
              <a:ext cx="5146021" cy="99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en-US" altLang="ko-KR" sz="1750" b="0" strike="noStrike" spc="-1" dirty="0" err="1">
                  <a:solidFill>
                    <a:schemeClr val="bg1"/>
                  </a:solidFill>
                  <a:latin typeface="Arial"/>
                </a:rPr>
                <a:t>Openvino</a:t>
              </a:r>
              <a:r>
                <a:rPr lang="ko-KR" altLang="en-US" sz="1750" b="0" strike="noStrike" spc="-1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en-US" altLang="ko-KR" sz="1750" b="0" strike="noStrike" spc="-1" dirty="0">
                  <a:solidFill>
                    <a:schemeClr val="bg1"/>
                  </a:solidFill>
                  <a:latin typeface="Arial"/>
                </a:rPr>
                <a:t>zoo</a:t>
              </a:r>
              <a:r>
                <a:rPr lang="ko-KR" altLang="en-US" sz="1750" b="0" strike="noStrike" spc="-1" dirty="0">
                  <a:solidFill>
                    <a:schemeClr val="bg1"/>
                  </a:solidFill>
                  <a:latin typeface="Arial"/>
                </a:rPr>
                <a:t>의 모델세트 코드 및 모델만을 </a:t>
              </a:r>
              <a:endParaRPr lang="en-US" altLang="ko-KR" sz="1750" b="0" strike="noStrike" spc="-1" dirty="0">
                <a:solidFill>
                  <a:schemeClr val="bg1"/>
                </a:solidFill>
                <a:latin typeface="Arial"/>
              </a:endParaRP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b="0" strike="noStrike" spc="-1" dirty="0">
                  <a:solidFill>
                    <a:schemeClr val="bg1"/>
                  </a:solidFill>
                  <a:latin typeface="Arial"/>
                </a:rPr>
                <a:t>활용하여</a:t>
              </a:r>
              <a:r>
                <a:rPr lang="ko-KR" altLang="en-US" sz="1750" spc="-1" dirty="0">
                  <a:solidFill>
                    <a:schemeClr val="bg1"/>
                  </a:solidFill>
                  <a:latin typeface="Arial"/>
                </a:rPr>
                <a:t> 딥러닝 처리 부분을 경량화</a:t>
              </a:r>
              <a:endParaRPr lang="en-US" sz="1750" b="0" strike="noStrike" spc="-1" dirty="0">
                <a:latin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807B4A-40E8-EC56-6660-ED39B0B8AB69}"/>
              </a:ext>
            </a:extLst>
          </p:cNvPr>
          <p:cNvGrpSpPr/>
          <p:nvPr/>
        </p:nvGrpSpPr>
        <p:grpSpPr>
          <a:xfrm>
            <a:off x="528240" y="5604930"/>
            <a:ext cx="5706935" cy="1718460"/>
            <a:chOff x="862345" y="3614940"/>
            <a:chExt cx="5706935" cy="1718460"/>
          </a:xfrm>
        </p:grpSpPr>
        <p:sp>
          <p:nvSpPr>
            <p:cNvPr id="4" name="Shape 11">
              <a:extLst>
                <a:ext uri="{FF2B5EF4-FFF2-40B4-BE49-F238E27FC236}">
                  <a16:creationId xmlns:a16="http://schemas.microsoft.com/office/drawing/2014/main" id="{0FBA4476-6D8E-3440-0C76-4D4BD3094248}"/>
                </a:ext>
              </a:extLst>
            </p:cNvPr>
            <p:cNvSpPr/>
            <p:nvPr/>
          </p:nvSpPr>
          <p:spPr>
            <a:xfrm>
              <a:off x="862345" y="3614940"/>
              <a:ext cx="499680" cy="499680"/>
            </a:xfrm>
            <a:prstGeom prst="roundRect">
              <a:avLst>
                <a:gd name="adj" fmla="val 13333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 12">
              <a:extLst>
                <a:ext uri="{FF2B5EF4-FFF2-40B4-BE49-F238E27FC236}">
                  <a16:creationId xmlns:a16="http://schemas.microsoft.com/office/drawing/2014/main" id="{217CB1D8-5A00-06B9-2815-7F8E6431008C}"/>
                </a:ext>
              </a:extLst>
            </p:cNvPr>
            <p:cNvSpPr/>
            <p:nvPr/>
          </p:nvSpPr>
          <p:spPr>
            <a:xfrm>
              <a:off x="988020" y="365670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spc="-80" dirty="0">
                  <a:solidFill>
                    <a:srgbClr val="FBF3FA"/>
                  </a:solidFill>
                  <a:latin typeface="Fira Mono"/>
                  <a:ea typeface="Fira Mono"/>
                </a:rPr>
                <a:t>4</a:t>
              </a:r>
              <a:endParaRPr lang="en-US" sz="2620" b="0" strike="noStrike" spc="-1" dirty="0">
                <a:latin typeface="Arial"/>
              </a:endParaRPr>
            </a:p>
          </p:txBody>
        </p:sp>
        <p:sp>
          <p:nvSpPr>
            <p:cNvPr id="6" name="Text 13">
              <a:extLst>
                <a:ext uri="{FF2B5EF4-FFF2-40B4-BE49-F238E27FC236}">
                  <a16:creationId xmlns:a16="http://schemas.microsoft.com/office/drawing/2014/main" id="{9AE5C258-C613-74AB-1154-75676B10DD17}"/>
                </a:ext>
              </a:extLst>
            </p:cNvPr>
            <p:cNvSpPr/>
            <p:nvPr/>
          </p:nvSpPr>
          <p:spPr>
            <a:xfrm>
              <a:off x="1423259" y="3726180"/>
              <a:ext cx="3994561" cy="49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2190" spc="-1" dirty="0">
                  <a:solidFill>
                    <a:schemeClr val="bg1"/>
                  </a:solidFill>
                  <a:latin typeface="Arial"/>
                </a:rPr>
                <a:t>핵심 </a:t>
              </a:r>
              <a:r>
                <a:rPr lang="ko-KR" altLang="en-US" sz="2190" b="0" strike="noStrike" spc="-1" dirty="0">
                  <a:solidFill>
                    <a:schemeClr val="bg1"/>
                  </a:solidFill>
                  <a:latin typeface="Arial"/>
                </a:rPr>
                <a:t>프로젝트를 위한 기반 기능 구현</a:t>
              </a:r>
              <a:endParaRPr lang="en-US" sz="2190" b="0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" name="Text 14">
              <a:extLst>
                <a:ext uri="{FF2B5EF4-FFF2-40B4-BE49-F238E27FC236}">
                  <a16:creationId xmlns:a16="http://schemas.microsoft.com/office/drawing/2014/main" id="{1F217A73-847E-B809-8A71-511BD4F97665}"/>
                </a:ext>
              </a:extLst>
            </p:cNvPr>
            <p:cNvSpPr/>
            <p:nvPr/>
          </p:nvSpPr>
          <p:spPr>
            <a:xfrm>
              <a:off x="1423259" y="4334040"/>
              <a:ext cx="5146021" cy="99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spc="-1" dirty="0">
                  <a:solidFill>
                    <a:schemeClr val="bg1"/>
                  </a:solidFill>
                  <a:latin typeface="Arial"/>
                </a:rPr>
                <a:t>진행될 키오스크 음성 지원 시스템을 위한 </a:t>
              </a:r>
              <a:endParaRPr lang="en-US" altLang="ko-KR" sz="1750" spc="-1" dirty="0">
                <a:solidFill>
                  <a:schemeClr val="bg1"/>
                </a:solidFill>
                <a:latin typeface="Arial"/>
              </a:endParaRPr>
            </a:p>
            <a:p>
              <a:pPr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ko-KR" altLang="en-US" sz="1750" spc="-1" dirty="0">
                  <a:solidFill>
                    <a:schemeClr val="bg1"/>
                  </a:solidFill>
                  <a:latin typeface="Arial"/>
                </a:rPr>
                <a:t>음성 인식 및 응답 </a:t>
              </a:r>
              <a:r>
                <a:rPr lang="en-US" altLang="ko-KR" sz="1750" spc="-1" dirty="0">
                  <a:solidFill>
                    <a:schemeClr val="bg1"/>
                  </a:solidFill>
                  <a:latin typeface="Arial"/>
                </a:rPr>
                <a:t>AI </a:t>
              </a:r>
              <a:r>
                <a:rPr lang="ko-KR" altLang="en-US" sz="1750" spc="-1" dirty="0">
                  <a:solidFill>
                    <a:schemeClr val="bg1"/>
                  </a:solidFill>
                  <a:latin typeface="Arial"/>
                </a:rPr>
                <a:t>구축</a:t>
              </a:r>
              <a:endParaRPr lang="en-US" sz="1750" b="0" strike="noStrike" spc="-1" dirty="0">
                <a:solidFill>
                  <a:schemeClr val="bg1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3" name="Text 2"/>
          <p:cNvSpPr/>
          <p:nvPr/>
        </p:nvSpPr>
        <p:spPr>
          <a:xfrm>
            <a:off x="1041498" y="719460"/>
            <a:ext cx="670356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37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시스템 구성도 및 핵심 기술</a:t>
            </a:r>
            <a:endParaRPr lang="en-US" sz="4370" b="0" strike="noStrike" spc="-1" dirty="0">
              <a:latin typeface="Arial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9F7327-74C3-612C-ECCB-709AB8E68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1578127"/>
            <a:ext cx="8105775" cy="6486525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1276BEF-7281-EA5E-6886-5C1278EABE4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980360" y="0"/>
            <a:ext cx="3657240" cy="8229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9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3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4" name="Text 3"/>
          <p:cNvSpPr/>
          <p:nvPr/>
        </p:nvSpPr>
        <p:spPr>
          <a:xfrm>
            <a:off x="913860" y="280710"/>
            <a:ext cx="702036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37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개발 진행 과정 및 주요 이슈</a:t>
            </a:r>
            <a:endParaRPr lang="en-US" sz="4370" b="0" strike="noStrike" spc="-1" dirty="0">
              <a:latin typeface="Arial"/>
            </a:endParaRPr>
          </a:p>
        </p:txBody>
      </p:sp>
      <p:sp>
        <p:nvSpPr>
          <p:cNvPr id="95" name="Shape 4"/>
          <p:cNvSpPr/>
          <p:nvPr/>
        </p:nvSpPr>
        <p:spPr>
          <a:xfrm>
            <a:off x="2037960" y="4628520"/>
            <a:ext cx="10554120" cy="27360"/>
          </a:xfrm>
          <a:prstGeom prst="rect">
            <a:avLst/>
          </a:prstGeom>
          <a:solidFill>
            <a:srgbClr val="FF6BD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69D103-9F46-6DD0-C93B-5891A4DF8BAC}"/>
              </a:ext>
            </a:extLst>
          </p:cNvPr>
          <p:cNvGrpSpPr/>
          <p:nvPr/>
        </p:nvGrpSpPr>
        <p:grpSpPr>
          <a:xfrm>
            <a:off x="0" y="2481840"/>
            <a:ext cx="4867650" cy="2344500"/>
            <a:chOff x="2113830" y="2481840"/>
            <a:chExt cx="4867650" cy="2396520"/>
          </a:xfrm>
        </p:grpSpPr>
        <p:sp>
          <p:nvSpPr>
            <p:cNvPr id="96" name="Shape 5"/>
            <p:cNvSpPr/>
            <p:nvPr/>
          </p:nvSpPr>
          <p:spPr>
            <a:xfrm>
              <a:off x="4607280" y="3850920"/>
              <a:ext cx="27360" cy="777240"/>
            </a:xfrm>
            <a:prstGeom prst="rect">
              <a:avLst/>
            </a:prstGeom>
            <a:solidFill>
              <a:srgbClr val="FF6B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279251A-9FE1-AC93-2915-0A7B6763E3E5}"/>
                </a:ext>
              </a:extLst>
            </p:cNvPr>
            <p:cNvGrpSpPr/>
            <p:nvPr/>
          </p:nvGrpSpPr>
          <p:grpSpPr>
            <a:xfrm>
              <a:off x="2113830" y="2481840"/>
              <a:ext cx="4867650" cy="2396520"/>
              <a:chOff x="2113830" y="2481840"/>
              <a:chExt cx="4867650" cy="2396520"/>
            </a:xfrm>
          </p:grpSpPr>
          <p:sp>
            <p:nvSpPr>
              <p:cNvPr id="97" name="Shape 6"/>
              <p:cNvSpPr/>
              <p:nvPr/>
            </p:nvSpPr>
            <p:spPr>
              <a:xfrm>
                <a:off x="4371120" y="4378680"/>
                <a:ext cx="499680" cy="499680"/>
              </a:xfrm>
              <a:prstGeom prst="roundRect">
                <a:avLst>
                  <a:gd name="adj" fmla="val 13333"/>
                </a:avLst>
              </a:prstGeom>
              <a:solidFill>
                <a:srgbClr val="21212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Text 7"/>
              <p:cNvSpPr/>
              <p:nvPr/>
            </p:nvSpPr>
            <p:spPr>
              <a:xfrm>
                <a:off x="4525920" y="4420080"/>
                <a:ext cx="189720" cy="416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 algn="ctr">
                  <a:lnSpc>
                    <a:spcPts val="3280"/>
                  </a:lnSpc>
                  <a:buNone/>
                  <a:tabLst>
                    <a:tab pos="0" algn="l"/>
                  </a:tabLst>
                </a:pPr>
                <a:r>
                  <a:rPr lang="en-US" sz="2620" b="0" strike="noStrike" spc="-80">
                    <a:solidFill>
                      <a:srgbClr val="FBF3FA"/>
                    </a:solidFill>
                    <a:latin typeface="Fira Mono"/>
                    <a:ea typeface="Fira Mono"/>
                  </a:rPr>
                  <a:t>1</a:t>
                </a:r>
                <a:endParaRPr lang="en-US" sz="2620" b="0" strike="noStrike" spc="-1">
                  <a:latin typeface="Arial"/>
                </a:endParaRPr>
              </a:p>
            </p:txBody>
          </p:sp>
          <p:sp>
            <p:nvSpPr>
              <p:cNvPr id="99" name="Text 8"/>
              <p:cNvSpPr/>
              <p:nvPr/>
            </p:nvSpPr>
            <p:spPr>
              <a:xfrm>
                <a:off x="3232440" y="2481840"/>
                <a:ext cx="2777040" cy="346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 algn="ctr">
                  <a:lnSpc>
                    <a:spcPts val="2733"/>
                  </a:lnSpc>
                  <a:buNone/>
                  <a:tabLst>
                    <a:tab pos="0" algn="l"/>
                  </a:tabLst>
                </a:pPr>
                <a:r>
                  <a:rPr lang="ko-KR" altLang="en-US" sz="2190" b="0" strike="noStrike" spc="-66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실시간 음성 녹음</a:t>
                </a:r>
                <a:endParaRPr lang="en-US" sz="2190" b="0" strike="noStrike" spc="-1" dirty="0">
                  <a:latin typeface="Arial"/>
                </a:endParaRPr>
              </a:p>
            </p:txBody>
          </p:sp>
          <p:sp>
            <p:nvSpPr>
              <p:cNvPr id="100" name="Text 9"/>
              <p:cNvSpPr/>
              <p:nvPr/>
            </p:nvSpPr>
            <p:spPr>
              <a:xfrm>
                <a:off x="2113830" y="2962080"/>
                <a:ext cx="4867650" cy="666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ts val="2625"/>
                  </a:lnSpc>
                  <a:buNone/>
                  <a:tabLst>
                    <a:tab pos="0" algn="l"/>
                  </a:tabLst>
                </a:pP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* 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마이크 입력을 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.wav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파일로 변환하는 과정을 추가</a:t>
                </a:r>
                <a:endParaRPr lang="en-US" sz="1600" b="0" strike="noStrike" spc="-1" dirty="0">
                  <a:latin typeface="Arial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F8E426-9E38-D6BC-D6B1-CB9DBB511F13}"/>
              </a:ext>
            </a:extLst>
          </p:cNvPr>
          <p:cNvGrpSpPr/>
          <p:nvPr/>
        </p:nvGrpSpPr>
        <p:grpSpPr>
          <a:xfrm>
            <a:off x="1813320" y="4488480"/>
            <a:ext cx="4721400" cy="2396160"/>
            <a:chOff x="4954320" y="4378680"/>
            <a:chExt cx="4721400" cy="2396160"/>
          </a:xfrm>
        </p:grpSpPr>
        <p:sp>
          <p:nvSpPr>
            <p:cNvPr id="101" name="Shape 10"/>
            <p:cNvSpPr/>
            <p:nvPr/>
          </p:nvSpPr>
          <p:spPr>
            <a:xfrm>
              <a:off x="7301160" y="4628520"/>
              <a:ext cx="27360" cy="777240"/>
            </a:xfrm>
            <a:prstGeom prst="rect">
              <a:avLst/>
            </a:prstGeom>
            <a:solidFill>
              <a:srgbClr val="FF6B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2" name="Shape 11"/>
            <p:cNvSpPr/>
            <p:nvPr/>
          </p:nvSpPr>
          <p:spPr>
            <a:xfrm>
              <a:off x="7065360" y="4378680"/>
              <a:ext cx="499680" cy="499680"/>
            </a:xfrm>
            <a:prstGeom prst="roundRect">
              <a:avLst>
                <a:gd name="adj" fmla="val 13333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3" name="Text 12"/>
            <p:cNvSpPr/>
            <p:nvPr/>
          </p:nvSpPr>
          <p:spPr>
            <a:xfrm>
              <a:off x="7220160" y="442008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b="0" strike="noStrike" spc="-80" dirty="0">
                  <a:solidFill>
                    <a:srgbClr val="FBF3FA"/>
                  </a:solidFill>
                  <a:latin typeface="Fira Mono"/>
                  <a:ea typeface="Fira Mono"/>
                </a:rPr>
                <a:t>2</a:t>
              </a:r>
              <a:endParaRPr lang="en-US" sz="2620" b="0" strike="noStrike" spc="-1" dirty="0">
                <a:latin typeface="Arial"/>
              </a:endParaRPr>
            </a:p>
          </p:txBody>
        </p:sp>
        <p:sp>
          <p:nvSpPr>
            <p:cNvPr id="104" name="Text 13"/>
            <p:cNvSpPr/>
            <p:nvPr/>
          </p:nvSpPr>
          <p:spPr>
            <a:xfrm>
              <a:off x="5926320" y="5628600"/>
              <a:ext cx="277704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음성 </a:t>
              </a:r>
              <a:r>
                <a:rPr lang="en-US" altLang="ko-KR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-&gt; </a:t>
              </a:r>
              <a:r>
                <a:rPr lang="ko-KR" altLang="en-US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텍스트로 변환</a:t>
              </a:r>
              <a:endParaRPr lang="en-US" sz="2190" b="0" strike="noStrike" spc="-1" dirty="0">
                <a:latin typeface="Arial"/>
              </a:endParaRPr>
            </a:p>
          </p:txBody>
        </p:sp>
        <p:sp>
          <p:nvSpPr>
            <p:cNvPr id="105" name="Text 14"/>
            <p:cNvSpPr/>
            <p:nvPr/>
          </p:nvSpPr>
          <p:spPr>
            <a:xfrm>
              <a:off x="4954320" y="6108840"/>
              <a:ext cx="4721400" cy="66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* 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입력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.wav 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파일을 텍스트로 변환하도록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speech_recognition_wav2vec 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코드를 활용하여 해당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.wav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파일을 </a:t>
              </a:r>
              <a:r>
                <a:rPr lang="en-US" altLang="ko-KR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input.txt</a:t>
              </a:r>
              <a:r>
                <a:rPr lang="ko-KR" altLang="en-US" sz="1750" b="0" strike="noStrike" spc="-35" dirty="0">
                  <a:solidFill>
                    <a:srgbClr val="E0D6DE"/>
                  </a:solidFill>
                  <a:latin typeface="Fira Sans"/>
                  <a:ea typeface="Fira Sans"/>
                </a:rPr>
                <a:t>파일로 출력</a:t>
              </a:r>
              <a:endParaRPr lang="en-US" sz="1750" b="0" strike="noStrike" spc="-1" dirty="0">
                <a:latin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1FA49D-87D4-51D6-C831-9877A0B5C78E}"/>
              </a:ext>
            </a:extLst>
          </p:cNvPr>
          <p:cNvGrpSpPr/>
          <p:nvPr/>
        </p:nvGrpSpPr>
        <p:grpSpPr>
          <a:xfrm>
            <a:off x="4801680" y="2430949"/>
            <a:ext cx="4721400" cy="2344500"/>
            <a:chOff x="2260080" y="2481840"/>
            <a:chExt cx="4721400" cy="2396520"/>
          </a:xfrm>
        </p:grpSpPr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9CE28C27-0D36-3662-613F-8E16FC29845F}"/>
                </a:ext>
              </a:extLst>
            </p:cNvPr>
            <p:cNvSpPr/>
            <p:nvPr/>
          </p:nvSpPr>
          <p:spPr>
            <a:xfrm>
              <a:off x="4607280" y="3850920"/>
              <a:ext cx="27360" cy="777240"/>
            </a:xfrm>
            <a:prstGeom prst="rect">
              <a:avLst/>
            </a:prstGeom>
            <a:solidFill>
              <a:srgbClr val="FF6B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52E0A9-0DE2-F627-466F-0975BD993ABC}"/>
                </a:ext>
              </a:extLst>
            </p:cNvPr>
            <p:cNvGrpSpPr/>
            <p:nvPr/>
          </p:nvGrpSpPr>
          <p:grpSpPr>
            <a:xfrm>
              <a:off x="2260080" y="2481840"/>
              <a:ext cx="4721400" cy="2396520"/>
              <a:chOff x="2260080" y="2481840"/>
              <a:chExt cx="4721400" cy="2396520"/>
            </a:xfrm>
          </p:grpSpPr>
          <p:sp>
            <p:nvSpPr>
              <p:cNvPr id="8" name="Shape 6">
                <a:extLst>
                  <a:ext uri="{FF2B5EF4-FFF2-40B4-BE49-F238E27FC236}">
                    <a16:creationId xmlns:a16="http://schemas.microsoft.com/office/drawing/2014/main" id="{62D92023-B2AE-EBAC-E0A4-3206B55A60DB}"/>
                  </a:ext>
                </a:extLst>
              </p:cNvPr>
              <p:cNvSpPr/>
              <p:nvPr/>
            </p:nvSpPr>
            <p:spPr>
              <a:xfrm>
                <a:off x="4371120" y="4378680"/>
                <a:ext cx="499680" cy="499680"/>
              </a:xfrm>
              <a:prstGeom prst="roundRect">
                <a:avLst>
                  <a:gd name="adj" fmla="val 13333"/>
                </a:avLst>
              </a:prstGeom>
              <a:solidFill>
                <a:srgbClr val="21212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 7">
                <a:extLst>
                  <a:ext uri="{FF2B5EF4-FFF2-40B4-BE49-F238E27FC236}">
                    <a16:creationId xmlns:a16="http://schemas.microsoft.com/office/drawing/2014/main" id="{6A0A63A7-E671-8BA3-B818-A274E4F6120A}"/>
                  </a:ext>
                </a:extLst>
              </p:cNvPr>
              <p:cNvSpPr/>
              <p:nvPr/>
            </p:nvSpPr>
            <p:spPr>
              <a:xfrm>
                <a:off x="4525920" y="4420080"/>
                <a:ext cx="189720" cy="416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 algn="ctr">
                  <a:lnSpc>
                    <a:spcPts val="3280"/>
                  </a:lnSpc>
                  <a:buNone/>
                  <a:tabLst>
                    <a:tab pos="0" algn="l"/>
                  </a:tabLst>
                </a:pPr>
                <a:r>
                  <a:rPr lang="en-US" sz="2620" spc="-80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3</a:t>
                </a:r>
                <a:endParaRPr lang="en-US" sz="2620" b="0" strike="noStrike" spc="-1" dirty="0">
                  <a:latin typeface="Arial"/>
                </a:endParaRPr>
              </a:p>
            </p:txBody>
          </p:sp>
          <p:sp>
            <p:nvSpPr>
              <p:cNvPr id="10" name="Text 8">
                <a:extLst>
                  <a:ext uri="{FF2B5EF4-FFF2-40B4-BE49-F238E27FC236}">
                    <a16:creationId xmlns:a16="http://schemas.microsoft.com/office/drawing/2014/main" id="{B734DBC4-E614-2DDB-87CE-139FC61FE96F}"/>
                  </a:ext>
                </a:extLst>
              </p:cNvPr>
              <p:cNvSpPr/>
              <p:nvPr/>
            </p:nvSpPr>
            <p:spPr>
              <a:xfrm>
                <a:off x="3232440" y="2481840"/>
                <a:ext cx="2777040" cy="346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 algn="ctr">
                  <a:lnSpc>
                    <a:spcPts val="2733"/>
                  </a:lnSpc>
                  <a:buNone/>
                  <a:tabLst>
                    <a:tab pos="0" algn="l"/>
                  </a:tabLst>
                </a:pPr>
                <a:r>
                  <a:rPr lang="ko-KR" altLang="en-US" sz="2190" b="0" strike="noStrike" spc="-66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입력 음성에 대한 </a:t>
                </a:r>
                <a:r>
                  <a:rPr lang="en-US" altLang="ko-KR" sz="2190" b="0" strike="noStrike" spc="-66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GPT</a:t>
                </a:r>
                <a:r>
                  <a:rPr lang="ko-KR" altLang="en-US" sz="2190" spc="-66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 응답 출력</a:t>
                </a:r>
                <a:endParaRPr lang="en-US" sz="2190" b="0" strike="noStrike" spc="-1" dirty="0">
                  <a:latin typeface="Arial"/>
                </a:endParaRPr>
              </a:p>
            </p:txBody>
          </p:sp>
          <p:sp>
            <p:nvSpPr>
              <p:cNvPr id="11" name="Text 9">
                <a:extLst>
                  <a:ext uri="{FF2B5EF4-FFF2-40B4-BE49-F238E27FC236}">
                    <a16:creationId xmlns:a16="http://schemas.microsoft.com/office/drawing/2014/main" id="{265433C3-9D54-ED22-BA37-4A78E9DE3631}"/>
                  </a:ext>
                </a:extLst>
              </p:cNvPr>
              <p:cNvSpPr/>
              <p:nvPr/>
            </p:nvSpPr>
            <p:spPr>
              <a:xfrm>
                <a:off x="2260080" y="2962080"/>
                <a:ext cx="4721400" cy="666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ts val="2625"/>
                  </a:lnSpc>
                  <a:buNone/>
                  <a:tabLst>
                    <a:tab pos="0" algn="l"/>
                  </a:tabLst>
                </a:pP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* 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출력된 음성 입력인 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inpuit.txt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의 내용을 받아서 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GPT-2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로 입력으로 넣어 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output.txt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로 내용을 출력</a:t>
                </a:r>
                <a:endParaRPr lang="en-US" sz="1600" b="0" strike="noStrike" spc="-1" dirty="0">
                  <a:latin typeface="Arial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61344A-8FB8-B59E-2DF3-750D0C6DF66A}"/>
              </a:ext>
            </a:extLst>
          </p:cNvPr>
          <p:cNvGrpSpPr/>
          <p:nvPr/>
        </p:nvGrpSpPr>
        <p:grpSpPr>
          <a:xfrm>
            <a:off x="7162380" y="4472789"/>
            <a:ext cx="4721400" cy="2396160"/>
            <a:chOff x="4954320" y="4378680"/>
            <a:chExt cx="4721400" cy="2396160"/>
          </a:xfrm>
        </p:grpSpPr>
        <p:sp>
          <p:nvSpPr>
            <p:cNvPr id="19" name="Shape 10">
              <a:extLst>
                <a:ext uri="{FF2B5EF4-FFF2-40B4-BE49-F238E27FC236}">
                  <a16:creationId xmlns:a16="http://schemas.microsoft.com/office/drawing/2014/main" id="{8E71C1E0-918D-1504-E7B3-110816EEFEDC}"/>
                </a:ext>
              </a:extLst>
            </p:cNvPr>
            <p:cNvSpPr/>
            <p:nvPr/>
          </p:nvSpPr>
          <p:spPr>
            <a:xfrm>
              <a:off x="7301160" y="4628520"/>
              <a:ext cx="27360" cy="777240"/>
            </a:xfrm>
            <a:prstGeom prst="rect">
              <a:avLst/>
            </a:prstGeom>
            <a:solidFill>
              <a:srgbClr val="FF6B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Shape 11">
              <a:extLst>
                <a:ext uri="{FF2B5EF4-FFF2-40B4-BE49-F238E27FC236}">
                  <a16:creationId xmlns:a16="http://schemas.microsoft.com/office/drawing/2014/main" id="{263C43F9-6426-E688-9348-8DFD046A6283}"/>
                </a:ext>
              </a:extLst>
            </p:cNvPr>
            <p:cNvSpPr/>
            <p:nvPr/>
          </p:nvSpPr>
          <p:spPr>
            <a:xfrm>
              <a:off x="7065360" y="4378680"/>
              <a:ext cx="499680" cy="499680"/>
            </a:xfrm>
            <a:prstGeom prst="roundRect">
              <a:avLst>
                <a:gd name="adj" fmla="val 13333"/>
              </a:avLst>
            </a:prstGeom>
            <a:solidFill>
              <a:srgbClr val="21212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 12">
              <a:extLst>
                <a:ext uri="{FF2B5EF4-FFF2-40B4-BE49-F238E27FC236}">
                  <a16:creationId xmlns:a16="http://schemas.microsoft.com/office/drawing/2014/main" id="{480840A5-F7A8-EB89-8F1B-7EED24561D61}"/>
                </a:ext>
              </a:extLst>
            </p:cNvPr>
            <p:cNvSpPr/>
            <p:nvPr/>
          </p:nvSpPr>
          <p:spPr>
            <a:xfrm>
              <a:off x="7220160" y="4420080"/>
              <a:ext cx="189720" cy="4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3280"/>
                </a:lnSpc>
                <a:buNone/>
                <a:tabLst>
                  <a:tab pos="0" algn="l"/>
                </a:tabLst>
              </a:pPr>
              <a:r>
                <a:rPr lang="en-US" sz="2620" spc="-80" dirty="0">
                  <a:solidFill>
                    <a:srgbClr val="FBF3FA"/>
                  </a:solidFill>
                  <a:latin typeface="Fira Mono"/>
                  <a:ea typeface="Fira Mono"/>
                </a:rPr>
                <a:t>4</a:t>
              </a:r>
              <a:endParaRPr lang="en-US" sz="2620" b="0" strike="noStrike" spc="-1" dirty="0">
                <a:latin typeface="Arial"/>
              </a:endParaRPr>
            </a:p>
          </p:txBody>
        </p:sp>
        <p:sp>
          <p:nvSpPr>
            <p:cNvPr id="22" name="Text 13">
              <a:extLst>
                <a:ext uri="{FF2B5EF4-FFF2-40B4-BE49-F238E27FC236}">
                  <a16:creationId xmlns:a16="http://schemas.microsoft.com/office/drawing/2014/main" id="{88F9B748-A24D-21C1-760E-2608990F930F}"/>
                </a:ext>
              </a:extLst>
            </p:cNvPr>
            <p:cNvSpPr/>
            <p:nvPr/>
          </p:nvSpPr>
          <p:spPr>
            <a:xfrm>
              <a:off x="5926320" y="5628600"/>
              <a:ext cx="2777040" cy="34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2733"/>
                </a:lnSpc>
                <a:buNone/>
                <a:tabLst>
                  <a:tab pos="0" algn="l"/>
                </a:tabLst>
              </a:pPr>
              <a:r>
                <a:rPr lang="ko-KR" altLang="en-US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텍스트 </a:t>
              </a:r>
              <a:r>
                <a:rPr lang="en-US" altLang="ko-KR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-&gt; </a:t>
              </a:r>
              <a:r>
                <a:rPr lang="ko-KR" altLang="en-US" sz="2190" spc="-66" dirty="0">
                  <a:solidFill>
                    <a:srgbClr val="FBF3FA"/>
                  </a:solidFill>
                  <a:latin typeface="Fira Mono"/>
                  <a:ea typeface="Fira Mono"/>
                </a:rPr>
                <a:t>음성</a:t>
              </a:r>
              <a:r>
                <a:rPr lang="ko-KR" altLang="en-US" sz="2190" b="0" strike="noStrike" spc="-66" dirty="0">
                  <a:solidFill>
                    <a:srgbClr val="FBF3FA"/>
                  </a:solidFill>
                  <a:latin typeface="Fira Mono"/>
                  <a:ea typeface="Fira Mono"/>
                </a:rPr>
                <a:t> 변환</a:t>
              </a:r>
              <a:endParaRPr lang="en-US" sz="2190" b="0" strike="noStrike" spc="-1" dirty="0">
                <a:latin typeface="Arial"/>
              </a:endParaRPr>
            </a:p>
          </p:txBody>
        </p:sp>
        <p:sp>
          <p:nvSpPr>
            <p:cNvPr id="23" name="Text 14">
              <a:extLst>
                <a:ext uri="{FF2B5EF4-FFF2-40B4-BE49-F238E27FC236}">
                  <a16:creationId xmlns:a16="http://schemas.microsoft.com/office/drawing/2014/main" id="{CDCEA7D3-96F7-C44C-8DC5-2D3C886543D0}"/>
                </a:ext>
              </a:extLst>
            </p:cNvPr>
            <p:cNvSpPr/>
            <p:nvPr/>
          </p:nvSpPr>
          <p:spPr>
            <a:xfrm>
              <a:off x="4954320" y="6108840"/>
              <a:ext cx="4721400" cy="66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ts val="2625"/>
                </a:lnSpc>
                <a:buNone/>
                <a:tabLst>
                  <a:tab pos="0" algn="l"/>
                </a:tabLst>
              </a:pP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* 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출력된 </a:t>
              </a: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LLM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모델의 예상 답변인 </a:t>
              </a: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output.txt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를 읽어서 다시 </a:t>
              </a:r>
              <a:r>
                <a:rPr lang="en-US" altLang="ko-KR" sz="1750" spc="-35" dirty="0" err="1">
                  <a:solidFill>
                    <a:srgbClr val="E0D6DE"/>
                  </a:solidFill>
                  <a:latin typeface="Fira Sans"/>
                  <a:ea typeface="Fira Sans"/>
                </a:rPr>
                <a:t>text_to_speech</a:t>
              </a: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 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모델 세트 코드를 활용해서 </a:t>
              </a:r>
              <a:r>
                <a:rPr lang="en-US" altLang="ko-KR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audio.wav</a:t>
              </a:r>
              <a:r>
                <a:rPr lang="ko-KR" altLang="en-US" sz="1750" spc="-35" dirty="0">
                  <a:solidFill>
                    <a:srgbClr val="E0D6DE"/>
                  </a:solidFill>
                  <a:latin typeface="Fira Sans"/>
                  <a:ea typeface="Fira Sans"/>
                </a:rPr>
                <a:t>로 출력</a:t>
              </a:r>
              <a:endParaRPr lang="en-US" sz="1750" b="0" strike="noStrike" spc="-1" dirty="0">
                <a:latin typeface="Arial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7B3A7D-A23B-1538-9898-89601CE2F28B}"/>
              </a:ext>
            </a:extLst>
          </p:cNvPr>
          <p:cNvGrpSpPr/>
          <p:nvPr/>
        </p:nvGrpSpPr>
        <p:grpSpPr>
          <a:xfrm>
            <a:off x="9625815" y="1652954"/>
            <a:ext cx="4721400" cy="3124647"/>
            <a:chOff x="2260080" y="2481840"/>
            <a:chExt cx="4721400" cy="2400398"/>
          </a:xfrm>
        </p:grpSpPr>
        <p:sp>
          <p:nvSpPr>
            <p:cNvPr id="31" name="Shape 5">
              <a:extLst>
                <a:ext uri="{FF2B5EF4-FFF2-40B4-BE49-F238E27FC236}">
                  <a16:creationId xmlns:a16="http://schemas.microsoft.com/office/drawing/2014/main" id="{C31D41E1-64C5-2BFE-7C32-728F0A809156}"/>
                </a:ext>
              </a:extLst>
            </p:cNvPr>
            <p:cNvSpPr/>
            <p:nvPr/>
          </p:nvSpPr>
          <p:spPr>
            <a:xfrm>
              <a:off x="4588921" y="4119361"/>
              <a:ext cx="45719" cy="508799"/>
            </a:xfrm>
            <a:prstGeom prst="rect">
              <a:avLst/>
            </a:prstGeom>
            <a:solidFill>
              <a:srgbClr val="FF6BD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A998BE7-E6FE-DDD7-684F-0485DD702C73}"/>
                </a:ext>
              </a:extLst>
            </p:cNvPr>
            <p:cNvGrpSpPr/>
            <p:nvPr/>
          </p:nvGrpSpPr>
          <p:grpSpPr>
            <a:xfrm>
              <a:off x="2260080" y="2481840"/>
              <a:ext cx="4721400" cy="2400398"/>
              <a:chOff x="2260080" y="2481840"/>
              <a:chExt cx="4721400" cy="2400398"/>
            </a:xfrm>
          </p:grpSpPr>
          <p:sp>
            <p:nvSpPr>
              <p:cNvPr id="33" name="Shape 6">
                <a:extLst>
                  <a:ext uri="{FF2B5EF4-FFF2-40B4-BE49-F238E27FC236}">
                    <a16:creationId xmlns:a16="http://schemas.microsoft.com/office/drawing/2014/main" id="{CFF59A16-953B-BFC2-1A94-E8CDB1B02D7A}"/>
                  </a:ext>
                </a:extLst>
              </p:cNvPr>
              <p:cNvSpPr/>
              <p:nvPr/>
            </p:nvSpPr>
            <p:spPr>
              <a:xfrm>
                <a:off x="4371120" y="4462200"/>
                <a:ext cx="499680" cy="416160"/>
              </a:xfrm>
              <a:prstGeom prst="roundRect">
                <a:avLst>
                  <a:gd name="adj" fmla="val 13333"/>
                </a:avLst>
              </a:prstGeom>
              <a:solidFill>
                <a:srgbClr val="21212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" name="Text 7">
                <a:extLst>
                  <a:ext uri="{FF2B5EF4-FFF2-40B4-BE49-F238E27FC236}">
                    <a16:creationId xmlns:a16="http://schemas.microsoft.com/office/drawing/2014/main" id="{49A273B7-0825-505F-CE26-79ACCD00178D}"/>
                  </a:ext>
                </a:extLst>
              </p:cNvPr>
              <p:cNvSpPr/>
              <p:nvPr/>
            </p:nvSpPr>
            <p:spPr>
              <a:xfrm>
                <a:off x="4525920" y="4466078"/>
                <a:ext cx="189720" cy="416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 algn="ctr">
                  <a:lnSpc>
                    <a:spcPts val="3280"/>
                  </a:lnSpc>
                  <a:buNone/>
                  <a:tabLst>
                    <a:tab pos="0" algn="l"/>
                  </a:tabLst>
                </a:pPr>
                <a:r>
                  <a:rPr lang="en-US" sz="2620" b="0" strike="noStrike" spc="-80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5</a:t>
                </a:r>
                <a:endParaRPr lang="en-US" sz="2620" b="0" strike="noStrike" spc="-1" dirty="0">
                  <a:latin typeface="Arial"/>
                </a:endParaRPr>
              </a:p>
            </p:txBody>
          </p:sp>
          <p:sp>
            <p:nvSpPr>
              <p:cNvPr id="35" name="Text 8">
                <a:extLst>
                  <a:ext uri="{FF2B5EF4-FFF2-40B4-BE49-F238E27FC236}">
                    <a16:creationId xmlns:a16="http://schemas.microsoft.com/office/drawing/2014/main" id="{920A82BA-8A38-915F-5B36-57791622A8CB}"/>
                  </a:ext>
                </a:extLst>
              </p:cNvPr>
              <p:cNvSpPr/>
              <p:nvPr/>
            </p:nvSpPr>
            <p:spPr>
              <a:xfrm>
                <a:off x="3232440" y="2481840"/>
                <a:ext cx="2777040" cy="346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noAutofit/>
              </a:bodyPr>
              <a:lstStyle/>
              <a:p>
                <a:pPr algn="ctr">
                  <a:lnSpc>
                    <a:spcPts val="2733"/>
                  </a:lnSpc>
                  <a:buNone/>
                  <a:tabLst>
                    <a:tab pos="0" algn="l"/>
                  </a:tabLst>
                </a:pPr>
                <a:r>
                  <a:rPr lang="ko-KR" altLang="en-US" sz="2400" spc="-66" dirty="0">
                    <a:solidFill>
                      <a:srgbClr val="FBF3FA"/>
                    </a:solidFill>
                    <a:latin typeface="Fira Mono"/>
                    <a:ea typeface="Fira Mono"/>
                  </a:rPr>
                  <a:t>모든 모듈 병합</a:t>
                </a:r>
                <a:endParaRPr lang="en-US" sz="2400" b="0" strike="noStrike" spc="-1" dirty="0">
                  <a:latin typeface="Arial"/>
                </a:endParaRPr>
              </a:p>
            </p:txBody>
          </p:sp>
          <p:sp>
            <p:nvSpPr>
              <p:cNvPr id="36" name="Text 9">
                <a:extLst>
                  <a:ext uri="{FF2B5EF4-FFF2-40B4-BE49-F238E27FC236}">
                    <a16:creationId xmlns:a16="http://schemas.microsoft.com/office/drawing/2014/main" id="{FB49FF19-04AA-9087-785C-AB19A8734ED5}"/>
                  </a:ext>
                </a:extLst>
              </p:cNvPr>
              <p:cNvSpPr/>
              <p:nvPr/>
            </p:nvSpPr>
            <p:spPr>
              <a:xfrm>
                <a:off x="2260080" y="2962080"/>
                <a:ext cx="4721400" cy="666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ts val="2625"/>
                  </a:lnSpc>
                  <a:buNone/>
                  <a:tabLst>
                    <a:tab pos="0" algn="l"/>
                  </a:tabLst>
                </a:pP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* 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각각의 과정을 </a:t>
                </a:r>
                <a:r>
                  <a:rPr lang="en-US" altLang="ko-KR" sz="1600" b="0" strike="noStrike" spc="-35" dirty="0" err="1">
                    <a:solidFill>
                      <a:srgbClr val="E0D6DE"/>
                    </a:solidFill>
                    <a:latin typeface="Fira Sans"/>
                    <a:ea typeface="Fira Sans"/>
                  </a:rPr>
                  <a:t>os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 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라이브러리를 활용해서 기존의 각각의 코드를 실행하는 명령어 형식으로 연결</a:t>
                </a:r>
                <a:endParaRPr lang="en-US" altLang="ko-KR" sz="1600" b="0" strike="noStrike" spc="-35" dirty="0">
                  <a:solidFill>
                    <a:srgbClr val="E0D6DE"/>
                  </a:solidFill>
                  <a:latin typeface="Fira Sans"/>
                  <a:ea typeface="Fira Sans"/>
                </a:endParaRPr>
              </a:p>
              <a:p>
                <a:pPr algn="ctr">
                  <a:lnSpc>
                    <a:spcPts val="2625"/>
                  </a:lnSpc>
                  <a:buNone/>
                  <a:tabLst>
                    <a:tab pos="0" algn="l"/>
                  </a:tabLst>
                </a:pP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* 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기존의 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1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번과 </a:t>
                </a:r>
                <a:r>
                  <a:rPr lang="en-US" altLang="ko-KR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2</a:t>
                </a:r>
                <a:r>
                  <a:rPr lang="ko-KR" altLang="en-US" sz="1600" b="0" strike="noStrike" spc="-35" dirty="0">
                    <a:solidFill>
                      <a:srgbClr val="E0D6DE"/>
                    </a:solidFill>
                    <a:latin typeface="Fira Sans"/>
                    <a:ea typeface="Fira Sans"/>
                  </a:rPr>
                  <a:t>번 과정에서 프롬프트 형식의 출력을 파일로 출력될 수 있도록 코드 및 옵션 추가</a:t>
                </a:r>
                <a:endParaRPr lang="en-US" sz="1600" b="0" strike="noStrike" spc="-1" dirty="0">
                  <a:latin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14" name="Image 0" descr="preencoded.png"/>
          <p:cNvPicPr/>
          <p:nvPr/>
        </p:nvPicPr>
        <p:blipFill>
          <a:blip r:embed="rId7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5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6" name="Text 3"/>
          <p:cNvSpPr/>
          <p:nvPr/>
        </p:nvSpPr>
        <p:spPr>
          <a:xfrm>
            <a:off x="506339" y="234359"/>
            <a:ext cx="571500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ko-KR" altLang="en-US" sz="440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프로젝트 </a:t>
            </a:r>
            <a:r>
              <a:rPr lang="zh-CN" sz="440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시연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17" name="Shape 4"/>
          <p:cNvSpPr/>
          <p:nvPr/>
        </p:nvSpPr>
        <p:spPr>
          <a:xfrm>
            <a:off x="506339" y="1031631"/>
            <a:ext cx="13854429" cy="7015089"/>
          </a:xfrm>
          <a:prstGeom prst="roundRect">
            <a:avLst>
              <a:gd name="adj" fmla="val 3464"/>
            </a:avLst>
          </a:prstGeom>
          <a:solidFill>
            <a:srgbClr val="21212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07201AB-9A76-BF5B-E568-2AC14B00455D}"/>
              </a:ext>
            </a:extLst>
          </p:cNvPr>
          <p:cNvSpPr/>
          <p:nvPr/>
        </p:nvSpPr>
        <p:spPr>
          <a:xfrm>
            <a:off x="3363839" y="1108110"/>
            <a:ext cx="571500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altLang="zh-CN" sz="4370" spc="-131" dirty="0">
                <a:solidFill>
                  <a:srgbClr val="FBF3FA"/>
                </a:solidFill>
                <a:latin typeface="Fira Mono"/>
                <a:ea typeface="Fira Mono"/>
              </a:rPr>
              <a:t>How are you doing today?</a:t>
            </a:r>
            <a:endParaRPr lang="en-US" sz="4370" b="0" strike="noStrike" spc="-1" dirty="0">
              <a:latin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94E6CC-0287-431A-C4B5-A9667ABFDAAA}"/>
              </a:ext>
            </a:extLst>
          </p:cNvPr>
          <p:cNvGrpSpPr/>
          <p:nvPr/>
        </p:nvGrpSpPr>
        <p:grpSpPr>
          <a:xfrm>
            <a:off x="895127" y="1855809"/>
            <a:ext cx="12421189" cy="5952411"/>
            <a:chOff x="895127" y="1855809"/>
            <a:chExt cx="12421189" cy="5952411"/>
          </a:xfrm>
        </p:grpSpPr>
        <p:sp>
          <p:nvSpPr>
            <p:cNvPr id="4" name="Shape 4">
              <a:extLst>
                <a:ext uri="{FF2B5EF4-FFF2-40B4-BE49-F238E27FC236}">
                  <a16:creationId xmlns:a16="http://schemas.microsoft.com/office/drawing/2014/main" id="{BA478500-205E-2386-B250-71F6776E72EF}"/>
                </a:ext>
              </a:extLst>
            </p:cNvPr>
            <p:cNvSpPr/>
            <p:nvPr/>
          </p:nvSpPr>
          <p:spPr>
            <a:xfrm>
              <a:off x="895127" y="1855809"/>
              <a:ext cx="12421189" cy="5952411"/>
            </a:xfrm>
            <a:prstGeom prst="roundRect">
              <a:avLst>
                <a:gd name="adj" fmla="val 3464"/>
              </a:avLst>
            </a:pr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822A2DF8-1315-54D9-A66E-64054EA92FDF}"/>
                </a:ext>
              </a:extLst>
            </p:cNvPr>
            <p:cNvSpPr/>
            <p:nvPr/>
          </p:nvSpPr>
          <p:spPr>
            <a:xfrm>
              <a:off x="4248221" y="1987307"/>
              <a:ext cx="5715000" cy="69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5468"/>
                </a:lnSpc>
                <a:buNone/>
                <a:tabLst>
                  <a:tab pos="0" algn="l"/>
                </a:tabLst>
              </a:pPr>
              <a:r>
                <a:rPr lang="en-US" altLang="ko-KR" sz="3200" spc="-13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PLEOMAX W-210 </a:t>
              </a:r>
              <a:r>
                <a:rPr lang="ko-KR" altLang="en-US" sz="3200" spc="-13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마이크 입력을 사용시</a:t>
              </a:r>
              <a:endParaRPr lang="en-US" sz="3200" b="0" strike="noStrike" spc="-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B21C00-AE74-2303-ED2B-63B16389069F}"/>
                </a:ext>
              </a:extLst>
            </p:cNvPr>
            <p:cNvSpPr/>
            <p:nvPr/>
          </p:nvSpPr>
          <p:spPr>
            <a:xfrm>
              <a:off x="1665913" y="2897916"/>
              <a:ext cx="1909623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마이크 입력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2DD69E-14CB-2640-C2E8-5B939720711F}"/>
                </a:ext>
              </a:extLst>
            </p:cNvPr>
            <p:cNvSpPr/>
            <p:nvPr/>
          </p:nvSpPr>
          <p:spPr>
            <a:xfrm>
              <a:off x="1443172" y="4135977"/>
              <a:ext cx="2355101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음성 </a:t>
              </a:r>
              <a:r>
                <a:rPr lang="en-US" altLang="ko-KR" dirty="0"/>
                <a:t>-&gt; </a:t>
              </a:r>
              <a:r>
                <a:rPr lang="ko-KR" altLang="en-US" dirty="0"/>
                <a:t>텍스트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E366AE-F1F4-1767-5420-8F2A72B81D50}"/>
                </a:ext>
              </a:extLst>
            </p:cNvPr>
            <p:cNvSpPr/>
            <p:nvPr/>
          </p:nvSpPr>
          <p:spPr>
            <a:xfrm>
              <a:off x="1665912" y="5416074"/>
              <a:ext cx="1909623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GPT 2 </a:t>
              </a:r>
              <a:r>
                <a:rPr lang="ko-KR" altLang="en-US" dirty="0"/>
                <a:t>응답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F7B9C7-ED3F-0EB7-F8A0-B9107F0A02EA}"/>
                </a:ext>
              </a:extLst>
            </p:cNvPr>
            <p:cNvSpPr/>
            <p:nvPr/>
          </p:nvSpPr>
          <p:spPr>
            <a:xfrm>
              <a:off x="1443174" y="6623577"/>
              <a:ext cx="2355101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응답 텍스트 </a:t>
              </a:r>
              <a:r>
                <a:rPr lang="en-US" altLang="ko-KR" dirty="0"/>
                <a:t>-&gt; </a:t>
              </a:r>
              <a:r>
                <a:rPr lang="ko-KR" altLang="en-US" dirty="0"/>
                <a:t>음성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948F76D-3C9C-8063-FC75-2E019E28734A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2617468" y="3737610"/>
              <a:ext cx="3255" cy="398367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E240CF-CB3F-0383-AF3C-B050D33A21C8}"/>
                </a:ext>
              </a:extLst>
            </p:cNvPr>
            <p:cNvCxnSpPr>
              <a:cxnSpLocks/>
            </p:cNvCxnSpPr>
            <p:nvPr/>
          </p:nvCxnSpPr>
          <p:spPr>
            <a:xfrm>
              <a:off x="2614213" y="4954800"/>
              <a:ext cx="0" cy="4307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5FEBEA9-C3C9-3196-4718-CC2D7EDB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4215" y="6221076"/>
              <a:ext cx="6509" cy="40250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BF521C-DFF0-641A-B739-610EBEBC8B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323" y="5107514"/>
            <a:ext cx="8886773" cy="1412409"/>
          </a:xfrm>
          <a:prstGeom prst="rect">
            <a:avLst/>
          </a:prstGeom>
        </p:spPr>
      </p:pic>
      <p:pic>
        <p:nvPicPr>
          <p:cNvPr id="5" name="audio_1">
            <a:hlinkClick r:id="" action="ppaction://media"/>
            <a:extLst>
              <a:ext uri="{FF2B5EF4-FFF2-40B4-BE49-F238E27FC236}">
                <a16:creationId xmlns:a16="http://schemas.microsoft.com/office/drawing/2014/main" id="{3B3FB398-F48A-E22F-9B65-E359DB1C7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10220" y="6519924"/>
            <a:ext cx="609600" cy="609600"/>
          </a:xfrm>
          <a:prstGeom prst="rect">
            <a:avLst/>
          </a:prstGeom>
        </p:spPr>
      </p:pic>
      <p:pic>
        <p:nvPicPr>
          <p:cNvPr id="8" name="recording_1_2024-06-12_09-13-32">
            <a:hlinkClick r:id="" action="ppaction://media"/>
            <a:extLst>
              <a:ext uri="{FF2B5EF4-FFF2-40B4-BE49-F238E27FC236}">
                <a16:creationId xmlns:a16="http://schemas.microsoft.com/office/drawing/2014/main" id="{2D5ACBD4-BF80-1077-B858-C9A3FAF68AD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10400" y="2722098"/>
            <a:ext cx="609600" cy="60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49664-3A57-176A-5F49-DBAE6A9DA6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725" y="3911231"/>
            <a:ext cx="2057687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14" name="Image 0" descr="preencoded.png"/>
          <p:cNvPicPr/>
          <p:nvPr/>
        </p:nvPicPr>
        <p:blipFill>
          <a:blip r:embed="rId7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5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6" name="Text 3"/>
          <p:cNvSpPr/>
          <p:nvPr/>
        </p:nvSpPr>
        <p:spPr>
          <a:xfrm>
            <a:off x="506339" y="234359"/>
            <a:ext cx="571500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ko-KR" altLang="en-US" sz="440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프로젝트 </a:t>
            </a:r>
            <a:r>
              <a:rPr lang="zh-CN" sz="440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시연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17" name="Shape 4"/>
          <p:cNvSpPr/>
          <p:nvPr/>
        </p:nvSpPr>
        <p:spPr>
          <a:xfrm>
            <a:off x="506339" y="1031631"/>
            <a:ext cx="13854429" cy="7015089"/>
          </a:xfrm>
          <a:prstGeom prst="roundRect">
            <a:avLst>
              <a:gd name="adj" fmla="val 3464"/>
            </a:avLst>
          </a:prstGeom>
          <a:solidFill>
            <a:srgbClr val="21212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07201AB-9A76-BF5B-E568-2AC14B00455D}"/>
              </a:ext>
            </a:extLst>
          </p:cNvPr>
          <p:cNvSpPr/>
          <p:nvPr/>
        </p:nvSpPr>
        <p:spPr>
          <a:xfrm>
            <a:off x="3363839" y="1108110"/>
            <a:ext cx="571500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altLang="zh-CN" sz="4370" spc="-131" dirty="0">
                <a:solidFill>
                  <a:srgbClr val="FBF3FA"/>
                </a:solidFill>
                <a:latin typeface="Fira Mono"/>
                <a:ea typeface="Fira Mono"/>
              </a:rPr>
              <a:t>How are you doing today?</a:t>
            </a:r>
            <a:endParaRPr lang="en-US" sz="4370" b="0" strike="noStrike" spc="-1" dirty="0">
              <a:latin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94E6CC-0287-431A-C4B5-A9667ABFDAAA}"/>
              </a:ext>
            </a:extLst>
          </p:cNvPr>
          <p:cNvGrpSpPr/>
          <p:nvPr/>
        </p:nvGrpSpPr>
        <p:grpSpPr>
          <a:xfrm>
            <a:off x="940480" y="1855809"/>
            <a:ext cx="12421189" cy="5952411"/>
            <a:chOff x="940480" y="1855809"/>
            <a:chExt cx="12421189" cy="5952411"/>
          </a:xfrm>
        </p:grpSpPr>
        <p:sp>
          <p:nvSpPr>
            <p:cNvPr id="4" name="Shape 4">
              <a:extLst>
                <a:ext uri="{FF2B5EF4-FFF2-40B4-BE49-F238E27FC236}">
                  <a16:creationId xmlns:a16="http://schemas.microsoft.com/office/drawing/2014/main" id="{BA478500-205E-2386-B250-71F6776E72EF}"/>
                </a:ext>
              </a:extLst>
            </p:cNvPr>
            <p:cNvSpPr/>
            <p:nvPr/>
          </p:nvSpPr>
          <p:spPr>
            <a:xfrm>
              <a:off x="940480" y="1855809"/>
              <a:ext cx="12421189" cy="5952411"/>
            </a:xfrm>
            <a:prstGeom prst="roundRect">
              <a:avLst>
                <a:gd name="adj" fmla="val 3464"/>
              </a:avLst>
            </a:pr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822A2DF8-1315-54D9-A66E-64054EA92FDF}"/>
                </a:ext>
              </a:extLst>
            </p:cNvPr>
            <p:cNvSpPr/>
            <p:nvPr/>
          </p:nvSpPr>
          <p:spPr>
            <a:xfrm>
              <a:off x="4293574" y="2002586"/>
              <a:ext cx="5715000" cy="69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 algn="ctr">
                <a:lnSpc>
                  <a:spcPts val="5468"/>
                </a:lnSpc>
                <a:buNone/>
                <a:tabLst>
                  <a:tab pos="0" algn="l"/>
                </a:tabLst>
              </a:pPr>
              <a:r>
                <a:rPr lang="ko-KR" altLang="en-US" sz="3200" spc="-131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로지텍</a:t>
              </a:r>
              <a:r>
                <a:rPr lang="ko-KR" altLang="en-US" sz="3200" spc="-13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sz="3200" spc="-13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Brio 4K Pro </a:t>
              </a:r>
              <a:r>
                <a:rPr lang="ko-KR" altLang="en-US" sz="3200" spc="-13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마이크 입력을 사용시</a:t>
              </a:r>
              <a:endParaRPr lang="en-US" sz="3200" b="0" strike="noStrike" spc="-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B21C00-AE74-2303-ED2B-63B16389069F}"/>
                </a:ext>
              </a:extLst>
            </p:cNvPr>
            <p:cNvSpPr/>
            <p:nvPr/>
          </p:nvSpPr>
          <p:spPr>
            <a:xfrm>
              <a:off x="1665913" y="2897916"/>
              <a:ext cx="1909623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마이크 입력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2DD69E-14CB-2640-C2E8-5B939720711F}"/>
                </a:ext>
              </a:extLst>
            </p:cNvPr>
            <p:cNvSpPr/>
            <p:nvPr/>
          </p:nvSpPr>
          <p:spPr>
            <a:xfrm>
              <a:off x="1443172" y="4135977"/>
              <a:ext cx="2355101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음성 </a:t>
              </a:r>
              <a:r>
                <a:rPr lang="en-US" altLang="ko-KR" dirty="0"/>
                <a:t>-&gt; </a:t>
              </a:r>
              <a:r>
                <a:rPr lang="ko-KR" altLang="en-US" dirty="0"/>
                <a:t>텍스트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E366AE-F1F4-1767-5420-8F2A72B81D50}"/>
                </a:ext>
              </a:extLst>
            </p:cNvPr>
            <p:cNvSpPr/>
            <p:nvPr/>
          </p:nvSpPr>
          <p:spPr>
            <a:xfrm>
              <a:off x="1665912" y="5416074"/>
              <a:ext cx="1909623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GPT 2 </a:t>
              </a:r>
              <a:r>
                <a:rPr lang="ko-KR" altLang="en-US" dirty="0"/>
                <a:t>응답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F7B9C7-ED3F-0EB7-F8A0-B9107F0A02EA}"/>
                </a:ext>
              </a:extLst>
            </p:cNvPr>
            <p:cNvSpPr/>
            <p:nvPr/>
          </p:nvSpPr>
          <p:spPr>
            <a:xfrm>
              <a:off x="1443174" y="6623577"/>
              <a:ext cx="2355101" cy="80500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응답 텍스트 </a:t>
              </a:r>
              <a:r>
                <a:rPr lang="en-US" altLang="ko-KR" dirty="0"/>
                <a:t>-&gt; </a:t>
              </a:r>
              <a:r>
                <a:rPr lang="ko-KR" altLang="en-US" dirty="0"/>
                <a:t>음성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948F76D-3C9C-8063-FC75-2E019E28734A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2617468" y="3737610"/>
              <a:ext cx="3255" cy="398367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1E240CF-CB3F-0383-AF3C-B050D33A21C8}"/>
                </a:ext>
              </a:extLst>
            </p:cNvPr>
            <p:cNvCxnSpPr>
              <a:cxnSpLocks/>
            </p:cNvCxnSpPr>
            <p:nvPr/>
          </p:nvCxnSpPr>
          <p:spPr>
            <a:xfrm>
              <a:off x="2614213" y="4954800"/>
              <a:ext cx="0" cy="4307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5FEBEA9-C3C9-3196-4718-CC2D7EDBE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4215" y="6221076"/>
              <a:ext cx="6509" cy="40250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112C77-D4A7-5A5A-0A81-3756A6441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935" y="3849745"/>
            <a:ext cx="2133555" cy="1438909"/>
          </a:xfrm>
          <a:prstGeom prst="rect">
            <a:avLst/>
          </a:prstGeom>
        </p:spPr>
      </p:pic>
      <p:pic>
        <p:nvPicPr>
          <p:cNvPr id="9" name="recording_1_2024-06-12_10-31-44">
            <a:hlinkClick r:id="" action="ppaction://media"/>
            <a:extLst>
              <a:ext uri="{FF2B5EF4-FFF2-40B4-BE49-F238E27FC236}">
                <a16:creationId xmlns:a16="http://schemas.microsoft.com/office/drawing/2014/main" id="{45BB17B8-E86D-3957-D0E0-36247DE7C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06764" y="2696666"/>
            <a:ext cx="609600" cy="609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6C7E7F-5985-A67C-4BB6-63F6AAD24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1564" y="5408347"/>
            <a:ext cx="8489361" cy="1032710"/>
          </a:xfrm>
          <a:prstGeom prst="rect">
            <a:avLst/>
          </a:prstGeom>
        </p:spPr>
      </p:pic>
      <p:pic>
        <p:nvPicPr>
          <p:cNvPr id="15" name="audio_1">
            <a:hlinkClick r:id="" action="ppaction://media"/>
            <a:extLst>
              <a:ext uri="{FF2B5EF4-FFF2-40B4-BE49-F238E27FC236}">
                <a16:creationId xmlns:a16="http://schemas.microsoft.com/office/drawing/2014/main" id="{7A67024D-9C88-CD2C-E9B2-FEED55905D0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63160" y="6515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81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5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F0F10">
              <a:alpha val="8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6" name="Text 3"/>
          <p:cNvSpPr/>
          <p:nvPr/>
        </p:nvSpPr>
        <p:spPr>
          <a:xfrm>
            <a:off x="506340" y="398520"/>
            <a:ext cx="571500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zh-CN" sz="4370" b="0" strike="noStrike" spc="-131" dirty="0">
                <a:solidFill>
                  <a:srgbClr val="FBF3FA"/>
                </a:solidFill>
                <a:latin typeface="Fira Mono"/>
                <a:ea typeface="Fira Mono"/>
              </a:rPr>
              <a:t>시연 결과 분석</a:t>
            </a:r>
            <a:endParaRPr lang="en-US" sz="4370" b="0" strike="noStrike" spc="-1" dirty="0">
              <a:latin typeface="Arial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77ADD6C1-D35C-722F-914E-02559440D099}"/>
              </a:ext>
            </a:extLst>
          </p:cNvPr>
          <p:cNvSpPr/>
          <p:nvPr/>
        </p:nvSpPr>
        <p:spPr>
          <a:xfrm>
            <a:off x="1885641" y="1724886"/>
            <a:ext cx="9617148" cy="590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ko-KR" altLang="en-US" sz="3200" spc="-66" dirty="0">
                <a:solidFill>
                  <a:srgbClr val="FBF3FA"/>
                </a:solidFill>
                <a:latin typeface="Fira Mono"/>
              </a:rPr>
              <a:t> 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A944DF20-C805-0BE9-C496-4C9A4C962144}"/>
              </a:ext>
            </a:extLst>
          </p:cNvPr>
          <p:cNvSpPr/>
          <p:nvPr/>
        </p:nvSpPr>
        <p:spPr>
          <a:xfrm>
            <a:off x="703385" y="1270134"/>
            <a:ext cx="13520615" cy="24331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200000"/>
              </a:lnSpc>
              <a:tabLst>
                <a:tab pos="0" algn="l"/>
              </a:tabLst>
            </a:pPr>
            <a:r>
              <a:rPr lang="en-US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음성 입력 장치에 대한 입력 품질</a:t>
            </a:r>
            <a:endParaRPr lang="en-US" sz="3200" spc="-35" dirty="0">
              <a:solidFill>
                <a:srgbClr val="E0D6D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  <a:tabLst>
                <a:tab pos="0" algn="l"/>
              </a:tabLst>
            </a:pPr>
            <a:r>
              <a:rPr lang="en-US" altLang="ko-KR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LLM</a:t>
            </a:r>
            <a:r>
              <a:rPr lang="ko-KR" altLang="en-US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모델 변경 검토</a:t>
            </a:r>
            <a:endParaRPr lang="en-US" altLang="ko-KR" sz="3200" spc="-35" dirty="0">
              <a:solidFill>
                <a:srgbClr val="E0D6D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  <a:tabLst>
                <a:tab pos="0" algn="l"/>
              </a:tabLst>
            </a:pPr>
            <a:r>
              <a:rPr lang="en-US" altLang="ko-KR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음성 </a:t>
            </a:r>
            <a:r>
              <a:rPr lang="en-US" altLang="ko-KR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3200" spc="-35" dirty="0">
                <a:solidFill>
                  <a:srgbClr val="E0D6D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텍스트 모델 검토 필요</a:t>
            </a:r>
            <a:endParaRPr lang="en-US" altLang="ko-KR" sz="2400" spc="-35" dirty="0">
              <a:solidFill>
                <a:srgbClr val="E0D6D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ts val="2625"/>
              </a:lnSpc>
              <a:tabLst>
                <a:tab pos="0" algn="l"/>
              </a:tabLst>
            </a:pPr>
            <a:endParaRPr lang="en-US" sz="2400" b="0" strike="noStrike" spc="-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100" name="Picture 4" descr="푸른 배경의 몽환적인 IT 시스템 그림. 이미지 2/4">
            <a:extLst>
              <a:ext uri="{FF2B5EF4-FFF2-40B4-BE49-F238E27FC236}">
                <a16:creationId xmlns:a16="http://schemas.microsoft.com/office/drawing/2014/main" id="{2569C6C5-E115-C4A7-7F8E-162F00D1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97" y="0"/>
            <a:ext cx="7226804" cy="8229600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4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748</Words>
  <Application>Microsoft Office PowerPoint</Application>
  <PresentationFormat>사용자 지정</PresentationFormat>
  <Paragraphs>108</Paragraphs>
  <Slides>11</Slides>
  <Notes>11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inter</vt:lpstr>
      <vt:lpstr>돋움</vt:lpstr>
      <vt:lpstr>휴먼모음T</vt:lpstr>
      <vt:lpstr>Arial</vt:lpstr>
      <vt:lpstr>Calibri</vt:lpstr>
      <vt:lpstr>Fira Mono</vt:lpstr>
      <vt:lpstr>Fira Sans</vt:lpstr>
      <vt:lpstr>Symbol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염재영(***7***135)</cp:lastModifiedBy>
  <cp:revision>14</cp:revision>
  <dcterms:created xsi:type="dcterms:W3CDTF">2024-06-11T09:35:10Z</dcterms:created>
  <dcterms:modified xsi:type="dcterms:W3CDTF">2024-06-12T04:02:17Z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